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415" r:id="rId3"/>
    <p:sldId id="416" r:id="rId4"/>
    <p:sldId id="417" r:id="rId5"/>
    <p:sldId id="380" r:id="rId6"/>
    <p:sldId id="360" r:id="rId7"/>
    <p:sldId id="379" r:id="rId8"/>
    <p:sldId id="419" r:id="rId9"/>
    <p:sldId id="420" r:id="rId10"/>
    <p:sldId id="381" r:id="rId11"/>
    <p:sldId id="421" r:id="rId12"/>
    <p:sldId id="382" r:id="rId13"/>
    <p:sldId id="414" r:id="rId14"/>
    <p:sldId id="383" r:id="rId15"/>
    <p:sldId id="388" r:id="rId16"/>
    <p:sldId id="389" r:id="rId17"/>
    <p:sldId id="390" r:id="rId18"/>
    <p:sldId id="391" r:id="rId19"/>
    <p:sldId id="384" r:id="rId20"/>
    <p:sldId id="385" r:id="rId21"/>
    <p:sldId id="405" r:id="rId22"/>
    <p:sldId id="412" r:id="rId23"/>
    <p:sldId id="406" r:id="rId24"/>
    <p:sldId id="407" r:id="rId25"/>
    <p:sldId id="387" r:id="rId26"/>
    <p:sldId id="399" r:id="rId27"/>
    <p:sldId id="400" r:id="rId28"/>
    <p:sldId id="401" r:id="rId29"/>
    <p:sldId id="402" r:id="rId30"/>
    <p:sldId id="403" r:id="rId31"/>
    <p:sldId id="404" r:id="rId32"/>
    <p:sldId id="409" r:id="rId33"/>
    <p:sldId id="408" r:id="rId34"/>
    <p:sldId id="392" r:id="rId35"/>
    <p:sldId id="393" r:id="rId36"/>
    <p:sldId id="394" r:id="rId37"/>
    <p:sldId id="395" r:id="rId38"/>
    <p:sldId id="396" r:id="rId39"/>
    <p:sldId id="397" r:id="rId40"/>
    <p:sldId id="410" r:id="rId41"/>
    <p:sldId id="398" r:id="rId42"/>
    <p:sldId id="413" r:id="rId43"/>
    <p:sldId id="411" r:id="rId44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moon525 Kim" initials="yK" lastIdx="2" clrIdx="0">
    <p:extLst>
      <p:ext uri="{19B8F6BF-5375-455C-9EA6-DF929625EA0E}">
        <p15:presenceInfo xmlns:p15="http://schemas.microsoft.com/office/powerpoint/2012/main" userId="youngmoon525 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B3041"/>
    <a:srgbClr val="DCE6F0"/>
    <a:srgbClr val="FDFDA9"/>
    <a:srgbClr val="AD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69" autoAdjust="0"/>
    <p:restoredTop sz="93052" autoAdjust="0"/>
  </p:normalViewPr>
  <p:slideViewPr>
    <p:cSldViewPr>
      <p:cViewPr varScale="1">
        <p:scale>
          <a:sx n="79" d="100"/>
          <a:sy n="79" d="100"/>
        </p:scale>
        <p:origin x="109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53C5-3C3C-43B4-AFAC-C35FD686CA77}" type="datetimeFigureOut">
              <a:rPr lang="ko-KR" altLang="en-US" smtClean="0"/>
              <a:pPr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418D0-BB20-47FB-96AE-FF254696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41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E446F-B1BB-4F1B-9106-CF51FACD1E39}" type="datetimeFigureOut">
              <a:rPr lang="ko-KR" altLang="en-US" smtClean="0"/>
              <a:pPr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CA48A-C2EC-40C8-B749-566CD4BBC8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9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/>
          </p:cNvSpPr>
          <p:nvPr userDrawn="1"/>
        </p:nvSpPr>
        <p:spPr bwMode="auto">
          <a:xfrm>
            <a:off x="-15246" y="5023261"/>
            <a:ext cx="9159246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5246" y="4753844"/>
            <a:ext cx="9159246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555776" y="2492896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accent1">
                    <a:lumMod val="50000"/>
                  </a:schemeClr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32008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51520" y="775166"/>
            <a:ext cx="8514528" cy="57971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5" name="任意多边形 30"/>
          <p:cNvSpPr/>
          <p:nvPr userDrawn="1">
            <p:custDataLst>
              <p:tags r:id="rId1"/>
            </p:custDataLst>
          </p:nvPr>
        </p:nvSpPr>
        <p:spPr>
          <a:xfrm>
            <a:off x="717716" y="646282"/>
            <a:ext cx="8390788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31"/>
          <p:cNvSpPr/>
          <p:nvPr userDrawn="1"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152" y="368471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marL="320040" indent="-32004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"/>
              <a:defRPr/>
            </a:lvl1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86520"/>
            <a:ext cx="5421083" cy="326811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13" name="任意多边形 30"/>
          <p:cNvSpPr/>
          <p:nvPr userDrawn="1">
            <p:custDataLst>
              <p:tags r:id="rId1"/>
            </p:custDataLst>
          </p:nvPr>
        </p:nvSpPr>
        <p:spPr>
          <a:xfrm>
            <a:off x="717716" y="646282"/>
            <a:ext cx="8390788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1"/>
          <p:cNvSpPr/>
          <p:nvPr userDrawn="1"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152" y="368471"/>
            <a:ext cx="533400" cy="24447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42910" y="142852"/>
            <a:ext cx="8153400" cy="70007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357298"/>
            <a:ext cx="8153400" cy="52149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95438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휴먼편지체" pitchFamily="18" charset="-127"/>
          <a:ea typeface="휴먼편지체" pitchFamily="18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320" y="3573016"/>
            <a:ext cx="7863880" cy="74868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altLang="ko-KR" b="1" cap="none" dirty="0"/>
              <a:t>01.IntroAndroid</a:t>
            </a:r>
            <a:br>
              <a:rPr lang="en-US" altLang="ko-KR" b="1" cap="none" dirty="0"/>
            </a:br>
            <a:r>
              <a:rPr lang="en-US" altLang="ko-KR" b="1" cap="none" dirty="0"/>
              <a:t>(</a:t>
            </a:r>
            <a:r>
              <a:rPr lang="ko-KR" altLang="en-US" b="1" cap="none" dirty="0" err="1"/>
              <a:t>개발환경구축및설명</a:t>
            </a:r>
            <a:r>
              <a:rPr lang="en-US" altLang="ko-KR" b="1" cap="none" dirty="0"/>
              <a:t>)p19~40p</a:t>
            </a:r>
            <a:endParaRPr lang="en-US" altLang="ko-KR" cap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Android Programming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CD8CDB5-6044-4CD3-9BDF-2EE9158C3E76}"/>
              </a:ext>
            </a:extLst>
          </p:cNvPr>
          <p:cNvSpPr>
            <a:spLocks noGrp="1"/>
          </p:cNvSpPr>
          <p:nvPr/>
        </p:nvSpPr>
        <p:spPr>
          <a:xfrm>
            <a:off x="179512" y="1484784"/>
            <a:ext cx="8928992" cy="532859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b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용 공식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IDE(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통합개발도구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>
                <a:solidFill>
                  <a:srgbClr val="222222"/>
                </a:solidFill>
              </a:rPr>
              <a:t>특징</a:t>
            </a:r>
            <a:br>
              <a:rPr lang="en-US" altLang="ko-KR" sz="1200" b="1" dirty="0">
                <a:solidFill>
                  <a:srgbClr val="222222"/>
                </a:solidFill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1.Intelligent code editor 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라고해서 개발자가 코드 수정을 좀더 편하게 하기 위해 똑똑하게 해</a:t>
            </a:r>
            <a:r>
              <a:rPr lang="ko-KR" altLang="en-US" sz="1200" dirty="0">
                <a:solidFill>
                  <a:srgbClr val="222222"/>
                </a:solidFill>
              </a:rPr>
              <a:t>주는 것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dirty="0">
                <a:solidFill>
                  <a:srgbClr val="222222"/>
                </a:solidFill>
              </a:rPr>
              <a:t>2.</a:t>
            </a:r>
            <a:r>
              <a:rPr lang="ko-KR" altLang="en-US" sz="1200" dirty="0">
                <a:solidFill>
                  <a:srgbClr val="222222"/>
                </a:solidFill>
              </a:rPr>
              <a:t>코드 템플릿을 제공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 스크린 앱 개발 </a:t>
            </a:r>
            <a:b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-tv,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</a:t>
            </a:r>
            <a:r>
              <a:rPr lang="en-US" altLang="ko-KR" sz="1200" dirty="0">
                <a:solidFill>
                  <a:srgbClr val="222222"/>
                </a:solidFill>
              </a:rPr>
              <a:t>wear , </a:t>
            </a:r>
            <a:r>
              <a:rPr lang="ko-KR" altLang="en-US" sz="1200" dirty="0">
                <a:solidFill>
                  <a:srgbClr val="222222"/>
                </a:solidFill>
              </a:rPr>
              <a:t>등등 </a:t>
            </a:r>
            <a:r>
              <a:rPr lang="en-US" altLang="ko-KR" sz="1200" dirty="0">
                <a:solidFill>
                  <a:srgbClr val="222222"/>
                </a:solidFill>
              </a:rPr>
              <a:t>android device </a:t>
            </a:r>
            <a:r>
              <a:rPr lang="ko-KR" altLang="en-US" sz="1200" dirty="0">
                <a:solidFill>
                  <a:srgbClr val="222222"/>
                </a:solidFill>
              </a:rPr>
              <a:t>모듈을 지원함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4.AVD(</a:t>
            </a:r>
            <a:r>
              <a:rPr lang="en-US" altLang="ko-KR" sz="1200" dirty="0">
                <a:solidFill>
                  <a:srgbClr val="222222"/>
                </a:solidFill>
              </a:rPr>
              <a:t>Android</a:t>
            </a:r>
            <a:r>
              <a:rPr lang="ko-KR" altLang="en-US" sz="1200" dirty="0">
                <a:solidFill>
                  <a:srgbClr val="222222"/>
                </a:solidFill>
              </a:rPr>
              <a:t> </a:t>
            </a:r>
            <a:r>
              <a:rPr lang="en-US" altLang="ko-KR" sz="1200" dirty="0">
                <a:solidFill>
                  <a:srgbClr val="222222"/>
                </a:solidFill>
              </a:rPr>
              <a:t>Virtual</a:t>
            </a:r>
            <a:r>
              <a:rPr lang="ko-KR" altLang="en-US" sz="1200" dirty="0">
                <a:solidFill>
                  <a:srgbClr val="222222"/>
                </a:solidFill>
              </a:rPr>
              <a:t> </a:t>
            </a:r>
            <a:r>
              <a:rPr lang="en-US" altLang="ko-KR" sz="1200" dirty="0">
                <a:solidFill>
                  <a:srgbClr val="222222"/>
                </a:solidFill>
              </a:rPr>
              <a:t>Device)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dirty="0">
                <a:solidFill>
                  <a:srgbClr val="222222"/>
                </a:solidFill>
              </a:rPr>
              <a:t>-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가상의 에뮬레이터를 지원 </a:t>
            </a:r>
            <a:b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5.Gradle </a:t>
            </a:r>
            <a:b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안드로이드 스튜디오의 빌드 시스템으로 안드로이드 스튜디오와 독립적으로 움직임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ko-KR" altLang="en-US" sz="12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그외에도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여러가지 장점들이 많지만 단점으로는 프로그램 자체가 무겁고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Device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자체가 기기 자체의 결함때문에 프로그램이 안되거나 또는 </a:t>
            </a:r>
            <a:r>
              <a:rPr lang="en-US" altLang="ko-KR" sz="12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Exceiption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이나 오류 메시지 없이 </a:t>
            </a:r>
            <a:r>
              <a:rPr lang="ko-KR" altLang="en-US" sz="1200" b="1" dirty="0">
                <a:solidFill>
                  <a:srgbClr val="222222"/>
                </a:solidFill>
              </a:rPr>
              <a:t>앱 자체가 종료되는 상황이 </a:t>
            </a:r>
            <a:br>
              <a:rPr lang="en-US" altLang="ko-KR" sz="1200" b="1" dirty="0">
                <a:solidFill>
                  <a:srgbClr val="222222"/>
                </a:solidFill>
              </a:rPr>
            </a:br>
            <a:r>
              <a:rPr lang="ko-KR" altLang="en-US" sz="1200" b="1" dirty="0" err="1">
                <a:solidFill>
                  <a:srgbClr val="222222"/>
                </a:solidFill>
              </a:rPr>
              <a:t>종종있음</a:t>
            </a:r>
            <a:endParaRPr lang="en-US" altLang="ko-KR" sz="1200" b="1" dirty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200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>
                <a:effectLst/>
                <a:latin typeface="Iropke Batang"/>
              </a:rPr>
              <a:t>개발환경 구축 요구 사항</a:t>
            </a:r>
            <a:br>
              <a:rPr lang="en-US" altLang="ko-KR" sz="1200" dirty="0">
                <a:effectLst/>
                <a:latin typeface="Iropke Batang"/>
              </a:rPr>
            </a:br>
            <a:r>
              <a:rPr lang="en-US" altLang="ko-KR" sz="1200" dirty="0">
                <a:effectLst/>
                <a:latin typeface="Iropke Batang"/>
              </a:rPr>
              <a:t>-JDK</a:t>
            </a:r>
            <a:r>
              <a:rPr lang="en-US" altLang="ko-KR" sz="1200" dirty="0">
                <a:latin typeface="Iropke Batang"/>
              </a:rPr>
              <a:t>(Java</a:t>
            </a:r>
            <a:r>
              <a:rPr lang="ko-KR" altLang="en-US" sz="1200" dirty="0">
                <a:latin typeface="Iropke Batang"/>
              </a:rPr>
              <a:t> </a:t>
            </a:r>
            <a:r>
              <a:rPr lang="en-US" altLang="ko-KR" sz="1200" dirty="0">
                <a:latin typeface="Iropke Batang"/>
              </a:rPr>
              <a:t>Developer</a:t>
            </a:r>
            <a:r>
              <a:rPr lang="ko-KR" altLang="en-US" sz="1200" dirty="0">
                <a:latin typeface="Iropke Batang"/>
              </a:rPr>
              <a:t> </a:t>
            </a:r>
            <a:r>
              <a:rPr lang="en-US" altLang="ko-KR" sz="1200" dirty="0">
                <a:latin typeface="Iropke Batang"/>
              </a:rPr>
              <a:t>Kit)</a:t>
            </a:r>
            <a:r>
              <a:rPr lang="ko-KR" altLang="en-US" sz="1200" dirty="0">
                <a:latin typeface="Iropke Batang"/>
              </a:rPr>
              <a:t> 이 설치 </a:t>
            </a:r>
            <a:r>
              <a:rPr lang="ko-KR" altLang="en-US" sz="1200" dirty="0" err="1">
                <a:latin typeface="Iropke Batang"/>
              </a:rPr>
              <a:t>되어있어야함</a:t>
            </a:r>
            <a:br>
              <a:rPr lang="en-US" altLang="ko-KR" sz="1200" dirty="0">
                <a:latin typeface="Iropke Batang"/>
              </a:rPr>
            </a:br>
            <a:r>
              <a:rPr lang="en-US" altLang="ko-KR" sz="1200" dirty="0">
                <a:latin typeface="Iropke Batang"/>
              </a:rPr>
              <a:t>-Window </a:t>
            </a:r>
            <a:r>
              <a:rPr lang="ko-KR" altLang="en-US" sz="1200" dirty="0">
                <a:latin typeface="Iropke Batang"/>
              </a:rPr>
              <a:t> </a:t>
            </a:r>
            <a:r>
              <a:rPr lang="en-US" altLang="ko-KR" sz="1200" dirty="0">
                <a:latin typeface="Iropke Batang"/>
              </a:rPr>
              <a:t>7/8/10 </a:t>
            </a:r>
            <a:r>
              <a:rPr lang="ko-KR" altLang="en-US" sz="1200" dirty="0">
                <a:latin typeface="Iropke Batang"/>
              </a:rPr>
              <a:t>이상</a:t>
            </a:r>
            <a:br>
              <a:rPr lang="en-US" altLang="ko-KR" sz="1200" dirty="0">
                <a:latin typeface="Iropke Batang"/>
              </a:rPr>
            </a:br>
            <a:r>
              <a:rPr lang="en-US" altLang="ko-KR" sz="1200" dirty="0">
                <a:latin typeface="Iropke Batang"/>
              </a:rPr>
              <a:t>-RAM 3GB(</a:t>
            </a:r>
            <a:r>
              <a:rPr lang="ko-KR" altLang="en-US" sz="1200" dirty="0">
                <a:latin typeface="Iropke Batang"/>
              </a:rPr>
              <a:t>최소</a:t>
            </a:r>
            <a:r>
              <a:rPr lang="en-US" altLang="ko-KR" sz="1200" dirty="0">
                <a:latin typeface="Iropke Batang"/>
              </a:rPr>
              <a:t>) , 8GB </a:t>
            </a:r>
            <a:r>
              <a:rPr lang="ko-KR" altLang="en-US" sz="1200" dirty="0">
                <a:latin typeface="Iropke Batang"/>
              </a:rPr>
              <a:t>권장</a:t>
            </a:r>
            <a:br>
              <a:rPr lang="en-US" altLang="ko-KR" sz="1200" dirty="0">
                <a:latin typeface="Iropke Batang"/>
              </a:rPr>
            </a:br>
            <a:r>
              <a:rPr lang="en-US" altLang="ko-KR" sz="1200" dirty="0">
                <a:latin typeface="Iropke Batang"/>
              </a:rPr>
              <a:t>-HDD </a:t>
            </a:r>
            <a:r>
              <a:rPr lang="ko-KR" altLang="en-US" sz="1200" dirty="0">
                <a:latin typeface="Iropke Batang"/>
              </a:rPr>
              <a:t>용량 </a:t>
            </a:r>
            <a:r>
              <a:rPr lang="en-US" altLang="ko-KR" sz="1200" dirty="0">
                <a:latin typeface="Iropke Batang"/>
              </a:rPr>
              <a:t>2GB</a:t>
            </a:r>
            <a:r>
              <a:rPr lang="ko-KR" altLang="en-US" sz="1200" dirty="0">
                <a:latin typeface="Iropke Batang"/>
              </a:rPr>
              <a:t>이상 </a:t>
            </a:r>
            <a:r>
              <a:rPr lang="en-US" altLang="ko-KR" sz="1200" dirty="0">
                <a:latin typeface="Iropke Batang"/>
              </a:rPr>
              <a:t>4GB</a:t>
            </a:r>
            <a:r>
              <a:rPr lang="ko-KR" altLang="en-US" sz="1200" dirty="0">
                <a:latin typeface="Iropke Batang"/>
              </a:rPr>
              <a:t>권장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BDFE3-27AE-4387-9AED-99F90B54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902926"/>
            <a:ext cx="3744416" cy="13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7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0A98C-DF86-4AF1-9B64-6490A3F1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DBE0C5-1AC0-4CEE-B2A3-660D681851FA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800" b="0" i="0" dirty="0">
                <a:solidFill>
                  <a:srgbClr val="FF0000"/>
                </a:solidFill>
                <a:effectLst/>
                <a:latin typeface="Nanum Gothic"/>
              </a:rPr>
              <a:t>-2021-11</a:t>
            </a:r>
            <a:r>
              <a:rPr lang="ko-KR" altLang="en-US" sz="1800" b="0" i="0" dirty="0">
                <a:solidFill>
                  <a:srgbClr val="FF0000"/>
                </a:solidFill>
                <a:effectLst/>
                <a:latin typeface="Nanum Gothic"/>
              </a:rPr>
              <a:t>월부터는 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Nanum Gothic"/>
              </a:rPr>
              <a:t>JAVA11</a:t>
            </a:r>
            <a:r>
              <a:rPr lang="ko-KR" altLang="en-US" sz="1800" b="0" i="0" dirty="0">
                <a:solidFill>
                  <a:srgbClr val="FF0000"/>
                </a:solidFill>
                <a:effectLst/>
                <a:latin typeface="Nanum Gothic"/>
              </a:rPr>
              <a:t>을 반드시 설치하고 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Nanum Gothic"/>
              </a:rPr>
              <a:t>Android Studio </a:t>
            </a:r>
            <a:r>
              <a:rPr lang="ko-KR" altLang="en-US" sz="1800" b="0" i="0" dirty="0">
                <a:solidFill>
                  <a:srgbClr val="FF0000"/>
                </a:solidFill>
                <a:effectLst/>
                <a:latin typeface="Nanum Gothic"/>
              </a:rPr>
              <a:t>를 설치 해야함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Nanum Gothic"/>
              </a:rPr>
              <a:t>.</a:t>
            </a:r>
            <a:endParaRPr lang="ko-KR" altLang="en-US" sz="1800" b="0" i="0" dirty="0">
              <a:solidFill>
                <a:srgbClr val="FF0000"/>
              </a:solidFill>
              <a:effectLst/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756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921A8B-B44C-4B8E-95EC-3CCE9E5E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6E15407-D6E2-41C2-94D7-45F357641025}"/>
              </a:ext>
            </a:extLst>
          </p:cNvPr>
          <p:cNvSpPr>
            <a:spLocks noGrp="1"/>
          </p:cNvSpPr>
          <p:nvPr/>
        </p:nvSpPr>
        <p:spPr>
          <a:xfrm>
            <a:off x="467544" y="5935713"/>
            <a:ext cx="8784976" cy="31621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https://developer.android.com/studio?hl=ko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구글에 안드로이드 스튜디오를 검색하거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나 상단</a:t>
            </a:r>
            <a:r>
              <a:rPr lang="en-US" altLang="ko-KR" sz="1200" dirty="0">
                <a:solidFill>
                  <a:srgbClr val="666666"/>
                </a:solidFill>
                <a:latin typeface="Nanum Gothic"/>
              </a:rPr>
              <a:t>URL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을 복사해서 공식사이트에 접속해서 다운로드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A9748C-5E89-4937-84D6-475E507BBF58}"/>
              </a:ext>
            </a:extLst>
          </p:cNvPr>
          <p:cNvSpPr/>
          <p:nvPr/>
        </p:nvSpPr>
        <p:spPr>
          <a:xfrm>
            <a:off x="3203848" y="3861048"/>
            <a:ext cx="2736304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4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6E15407-D6E2-41C2-94D7-45F357641025}"/>
              </a:ext>
            </a:extLst>
          </p:cNvPr>
          <p:cNvSpPr>
            <a:spLocks noGrp="1"/>
          </p:cNvSpPr>
          <p:nvPr/>
        </p:nvSpPr>
        <p:spPr>
          <a:xfrm>
            <a:off x="467544" y="5935713"/>
            <a:ext cx="8784976" cy="31621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https://developer.android.com/studio?hl=ko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구글에 안드로이드 스튜디오를 검색하거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나 상단</a:t>
            </a:r>
            <a:r>
              <a:rPr lang="en-US" altLang="ko-KR" sz="1200" dirty="0">
                <a:solidFill>
                  <a:srgbClr val="666666"/>
                </a:solidFill>
                <a:latin typeface="Nanum Gothic"/>
              </a:rPr>
              <a:t>URL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을 복사해서 공식사이트에 접속해서 다운로드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23EF6-B79D-4AB0-82D3-77BFB15F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BA1F824-CD63-4CFB-BF44-1303773A76C4}"/>
              </a:ext>
            </a:extLst>
          </p:cNvPr>
          <p:cNvSpPr/>
          <p:nvPr/>
        </p:nvSpPr>
        <p:spPr>
          <a:xfrm>
            <a:off x="827584" y="4288520"/>
            <a:ext cx="3168352" cy="1228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6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8197922-F2F9-48EE-91BD-E0BE6502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063"/>
            <a:ext cx="4648821" cy="361906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Choose Components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에서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Android Virtual Device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체크 후 설치 완료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A9748C-5E89-4937-84D6-475E507BBF58}"/>
              </a:ext>
            </a:extLst>
          </p:cNvPr>
          <p:cNvSpPr/>
          <p:nvPr/>
        </p:nvSpPr>
        <p:spPr>
          <a:xfrm>
            <a:off x="2489505" y="4005065"/>
            <a:ext cx="158417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908355-5160-4277-873E-F2335B8C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9" y="1931789"/>
            <a:ext cx="4608512" cy="34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설치가 완료되고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Setup Wizard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화면이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anum Gothic"/>
              </a:rPr>
              <a:t>나오게되면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Custom-&gt;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테마를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Dracula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로 설정 권장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(Spring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이나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Eclipse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와 혼동하는 경우 많음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)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20E6C-AFA7-4995-8825-295417C4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777280"/>
            <a:ext cx="5313063" cy="4019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36B724-EF8B-484E-9F54-881A8BB9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44" y="2229125"/>
            <a:ext cx="4896545" cy="39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62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상단화면이 나오면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API30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체크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, Android Virtual Device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체크 해제 후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NEXT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1D9038-ACFC-45A5-A604-7C0DAEE9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67" y="796073"/>
            <a:ext cx="6049341" cy="46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메모리 사용량 설정에서는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Default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값으로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NEXT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B26FB-A1E6-4657-8580-6DD87F9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66242"/>
            <a:ext cx="6610697" cy="50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181B9A-37EF-46AC-8F5E-EC80A01D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60354"/>
            <a:ext cx="6634509" cy="4981543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Finish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를 하게 되면 설치 완료 </a:t>
            </a:r>
          </a:p>
        </p:txBody>
      </p:sp>
    </p:spTree>
    <p:extLst>
      <p:ext uri="{BB962C8B-B14F-4D97-AF65-F5344CB8AC3E}">
        <p14:creationId xmlns:p14="http://schemas.microsoft.com/office/powerpoint/2010/main" val="320986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시작메뉴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1A747-2262-4BC4-9C0E-4120BF8B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2" y="1123949"/>
            <a:ext cx="5189525" cy="3817219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5580112" y="2564904"/>
            <a:ext cx="3456384" cy="37049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새로운 프로젝트 만들기</a:t>
            </a:r>
            <a:endParaRPr lang="en-US" altLang="ko-KR" sz="12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기존 프로젝트 열기</a:t>
            </a:r>
            <a:endParaRPr lang="en-US" altLang="ko-KR" sz="1200" dirty="0">
              <a:solidFill>
                <a:srgbClr val="666666"/>
              </a:solidFill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형상관리</a:t>
            </a:r>
            <a:endParaRPr lang="en-US" altLang="ko-KR" sz="1200" dirty="0">
              <a:solidFill>
                <a:srgbClr val="666666"/>
              </a:solidFill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기존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anum Gothic"/>
              </a:rPr>
              <a:t>빌드된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APK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디버깅</a:t>
            </a:r>
            <a:endParaRPr lang="en-US" altLang="ko-KR" sz="12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기존 프로젝트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(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구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)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 안드로이드 스튜디오로 이전</a:t>
            </a:r>
            <a:endParaRPr lang="en-US" altLang="ko-KR" sz="12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안드로이드 코드 샘플 추가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FD5BE9-E47A-4679-A6EB-4F817FC3726A}"/>
              </a:ext>
            </a:extLst>
          </p:cNvPr>
          <p:cNvCxnSpPr/>
          <p:nvPr/>
        </p:nvCxnSpPr>
        <p:spPr>
          <a:xfrm flipV="1">
            <a:off x="2915816" y="2780928"/>
            <a:ext cx="2664296" cy="36004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A99A9C-D0C2-4347-980E-3E847686E9F0}"/>
              </a:ext>
            </a:extLst>
          </p:cNvPr>
          <p:cNvCxnSpPr>
            <a:cxnSpLocks/>
          </p:cNvCxnSpPr>
          <p:nvPr/>
        </p:nvCxnSpPr>
        <p:spPr>
          <a:xfrm flipV="1">
            <a:off x="3194125" y="3140968"/>
            <a:ext cx="2385987" cy="2667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EAF174B-5350-49D7-AA64-3F421408C889}"/>
              </a:ext>
            </a:extLst>
          </p:cNvPr>
          <p:cNvCxnSpPr>
            <a:cxnSpLocks/>
          </p:cNvCxnSpPr>
          <p:nvPr/>
        </p:nvCxnSpPr>
        <p:spPr>
          <a:xfrm flipV="1">
            <a:off x="3194125" y="3501008"/>
            <a:ext cx="2385987" cy="17336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31D495-993E-482C-97C9-3B951A46CA63}"/>
              </a:ext>
            </a:extLst>
          </p:cNvPr>
          <p:cNvCxnSpPr>
            <a:cxnSpLocks/>
          </p:cNvCxnSpPr>
          <p:nvPr/>
        </p:nvCxnSpPr>
        <p:spPr>
          <a:xfrm flipV="1">
            <a:off x="3076390" y="3807717"/>
            <a:ext cx="2503722" cy="14667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94403D-A879-467A-A1AA-211566940322}"/>
              </a:ext>
            </a:extLst>
          </p:cNvPr>
          <p:cNvCxnSpPr>
            <a:cxnSpLocks/>
          </p:cNvCxnSpPr>
          <p:nvPr/>
        </p:nvCxnSpPr>
        <p:spPr>
          <a:xfrm flipV="1">
            <a:off x="3851920" y="4185370"/>
            <a:ext cx="1728192" cy="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4410BB-8DB1-4D0C-9239-9C35BC2494A4}"/>
              </a:ext>
            </a:extLst>
          </p:cNvPr>
          <p:cNvCxnSpPr>
            <a:cxnSpLocks/>
          </p:cNvCxnSpPr>
          <p:nvPr/>
        </p:nvCxnSpPr>
        <p:spPr>
          <a:xfrm>
            <a:off x="3563888" y="4438328"/>
            <a:ext cx="2016224" cy="9132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스마트폰의 개요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FAD2785-6FC5-422D-B6BB-EE9C983A969A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스마트폰</a:t>
            </a:r>
            <a:endParaRPr lang="en-US" altLang="ko-KR" b="1" dirty="0"/>
          </a:p>
          <a:p>
            <a:pPr lvl="1"/>
            <a:r>
              <a:rPr lang="ko-KR" altLang="en-US" dirty="0"/>
              <a:t>통화 기능 </a:t>
            </a:r>
            <a:r>
              <a:rPr lang="en-US" altLang="ko-KR" dirty="0"/>
              <a:t>+</a:t>
            </a:r>
            <a:r>
              <a:rPr lang="ko-KR" altLang="en-US" dirty="0"/>
              <a:t> 컴퓨터 </a:t>
            </a:r>
            <a:r>
              <a:rPr lang="en-US" altLang="ko-KR" dirty="0"/>
              <a:t>+ </a:t>
            </a:r>
            <a:r>
              <a:rPr lang="ko-KR" altLang="en-US" dirty="0"/>
              <a:t>다양한 기능 내장</a:t>
            </a:r>
            <a:r>
              <a:rPr lang="en-US" altLang="ko-KR" dirty="0"/>
              <a:t>(MP3, </a:t>
            </a:r>
            <a:r>
              <a:rPr lang="ko-KR" altLang="en-US" dirty="0"/>
              <a:t>카메라</a:t>
            </a:r>
            <a:r>
              <a:rPr lang="en-US" altLang="ko-KR" dirty="0"/>
              <a:t>, DMB, GPS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역사</a:t>
            </a:r>
          </a:p>
          <a:p>
            <a:pPr lvl="1"/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사의 </a:t>
            </a:r>
            <a:r>
              <a:rPr lang="ko-KR" altLang="en-US" dirty="0" err="1"/>
              <a:t>사이먼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ko-KR" altLang="en-US" dirty="0" err="1"/>
              <a:t>노키아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마이크로소프트 포켓</a:t>
            </a:r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아이폰</a:t>
            </a:r>
            <a:endParaRPr lang="ko-KR" altLang="en-US" dirty="0"/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안드로이드</a:t>
            </a:r>
            <a:r>
              <a:rPr lang="ko-KR" altLang="en-US" dirty="0"/>
              <a:t> 폰</a:t>
            </a:r>
          </a:p>
          <a:p>
            <a:pPr lvl="1"/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err="1"/>
              <a:t>윈도폰</a:t>
            </a:r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172B78CA-58E1-479A-93F4-34B3A430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839556"/>
            <a:ext cx="4201519" cy="28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6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새 프로젝트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F42F90-E926-480A-9F0E-2451B786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44885"/>
            <a:ext cx="7172722" cy="5176765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4101D06-A66D-420E-825A-23A65AC98F81}"/>
              </a:ext>
            </a:extLst>
          </p:cNvPr>
          <p:cNvSpPr>
            <a:spLocks noGrp="1"/>
          </p:cNvSpPr>
          <p:nvPr/>
        </p:nvSpPr>
        <p:spPr>
          <a:xfrm>
            <a:off x="755576" y="6165304"/>
            <a:ext cx="8280920" cy="5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Phone and Table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메뉴에서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Empty Activity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선택 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2164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새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63F4D-2E43-4911-B123-CE77A59B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1479"/>
            <a:ext cx="6689156" cy="4827761"/>
          </a:xfrm>
          <a:prstGeom prst="rect">
            <a:avLst/>
          </a:prstGeom>
        </p:spPr>
      </p:pic>
      <p:grpSp>
        <p:nvGrpSpPr>
          <p:cNvPr id="8" name="그룹 22">
            <a:extLst>
              <a:ext uri="{FF2B5EF4-FFF2-40B4-BE49-F238E27FC236}">
                <a16:creationId xmlns:a16="http://schemas.microsoft.com/office/drawing/2014/main" id="{28314C7B-41C9-4D43-8C81-A80BF422496C}"/>
              </a:ext>
            </a:extLst>
          </p:cNvPr>
          <p:cNvGrpSpPr>
            <a:grpSpLocks/>
          </p:cNvGrpSpPr>
          <p:nvPr/>
        </p:nvGrpSpPr>
        <p:grpSpPr bwMode="auto">
          <a:xfrm>
            <a:off x="1475656" y="2204864"/>
            <a:ext cx="1271441" cy="216024"/>
            <a:chOff x="785782" y="3176577"/>
            <a:chExt cx="1904986" cy="651202"/>
          </a:xfrm>
        </p:grpSpPr>
        <p:sp>
          <p:nvSpPr>
            <p:cNvPr id="9" name="AutoShape 44">
              <a:extLst>
                <a:ext uri="{FF2B5EF4-FFF2-40B4-BE49-F238E27FC236}">
                  <a16:creationId xmlns:a16="http://schemas.microsoft.com/office/drawing/2014/main" id="{809E4006-D7BB-4859-B5B6-9C7E81AAC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7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앱의 명칭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Line 45">
              <a:extLst>
                <a:ext uri="{FF2B5EF4-FFF2-40B4-BE49-F238E27FC236}">
                  <a16:creationId xmlns:a16="http://schemas.microsoft.com/office/drawing/2014/main" id="{DC703364-882C-4C37-A9E5-124755628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12" name="그룹 22">
            <a:extLst>
              <a:ext uri="{FF2B5EF4-FFF2-40B4-BE49-F238E27FC236}">
                <a16:creationId xmlns:a16="http://schemas.microsoft.com/office/drawing/2014/main" id="{003AC3B8-1376-4C90-A20B-2AAB36B163E8}"/>
              </a:ext>
            </a:extLst>
          </p:cNvPr>
          <p:cNvGrpSpPr>
            <a:grpSpLocks/>
          </p:cNvGrpSpPr>
          <p:nvPr/>
        </p:nvGrpSpPr>
        <p:grpSpPr bwMode="auto">
          <a:xfrm>
            <a:off x="358847" y="2420888"/>
            <a:ext cx="2412953" cy="691504"/>
            <a:chOff x="785782" y="3176578"/>
            <a:chExt cx="1904986" cy="651201"/>
          </a:xfrm>
        </p:grpSpPr>
        <p:sp>
          <p:nvSpPr>
            <p:cNvPr id="13" name="AutoShape 44">
              <a:extLst>
                <a:ext uri="{FF2B5EF4-FFF2-40B4-BE49-F238E27FC236}">
                  <a16:creationId xmlns:a16="http://schemas.microsoft.com/office/drawing/2014/main" id="{C5DD047A-C307-46E7-87B4-20392874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패키지명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패키지명은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앱의명칭과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동일하게 하여야 나중에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혼동이없음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FA8D7ABB-C3C0-4969-B81A-F2C04A555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22">
            <a:extLst>
              <a:ext uri="{FF2B5EF4-FFF2-40B4-BE49-F238E27FC236}">
                <a16:creationId xmlns:a16="http://schemas.microsoft.com/office/drawing/2014/main" id="{40817311-07DA-411F-8A90-5A77C69BF69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77194" y="1988840"/>
            <a:ext cx="2973610" cy="691504"/>
            <a:chOff x="785782" y="3176578"/>
            <a:chExt cx="1904986" cy="651201"/>
          </a:xfrm>
        </p:grpSpPr>
        <p:sp>
          <p:nvSpPr>
            <p:cNvPr id="18" name="AutoShape 44">
              <a:extLst>
                <a:ext uri="{FF2B5EF4-FFF2-40B4-BE49-F238E27FC236}">
                  <a16:creationId xmlns:a16="http://schemas.microsoft.com/office/drawing/2014/main" id="{A3A9341A-3C18-4BA3-A8F2-AD95CBEE1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저장 경로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D:\StudyAndroid\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로 설정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Line 45">
              <a:extLst>
                <a:ext uri="{FF2B5EF4-FFF2-40B4-BE49-F238E27FC236}">
                  <a16:creationId xmlns:a16="http://schemas.microsoft.com/office/drawing/2014/main" id="{C6C90710-2DAE-434D-9473-D99FAA1F0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7969BA-66B0-4811-987D-24BAEF58BD1A}"/>
              </a:ext>
            </a:extLst>
          </p:cNvPr>
          <p:cNvGrpSpPr>
            <a:grpSpLocks/>
          </p:cNvGrpSpPr>
          <p:nvPr/>
        </p:nvGrpSpPr>
        <p:grpSpPr bwMode="auto">
          <a:xfrm>
            <a:off x="323528" y="3429000"/>
            <a:ext cx="2412953" cy="691504"/>
            <a:chOff x="785782" y="3176578"/>
            <a:chExt cx="1904986" cy="651201"/>
          </a:xfrm>
        </p:grpSpPr>
        <p:sp>
          <p:nvSpPr>
            <p:cNvPr id="24" name="AutoShape 44">
              <a:extLst>
                <a:ext uri="{FF2B5EF4-FFF2-40B4-BE49-F238E27FC236}">
                  <a16:creationId xmlns:a16="http://schemas.microsoft.com/office/drawing/2014/main" id="{896D09FD-D7F5-4210-8911-A6914D34B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개발언어 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반드시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JAVA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5" name="Line 45">
              <a:extLst>
                <a:ext uri="{FF2B5EF4-FFF2-40B4-BE49-F238E27FC236}">
                  <a16:creationId xmlns:a16="http://schemas.microsoft.com/office/drawing/2014/main" id="{5E025BF2-70D2-4084-9B8B-ABB2EC503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29" name="그룹 22">
            <a:extLst>
              <a:ext uri="{FF2B5EF4-FFF2-40B4-BE49-F238E27FC236}">
                <a16:creationId xmlns:a16="http://schemas.microsoft.com/office/drawing/2014/main" id="{E2642695-AF57-425A-B8AE-6753065306E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40152" y="2852936"/>
            <a:ext cx="2971405" cy="846572"/>
            <a:chOff x="785782" y="3176578"/>
            <a:chExt cx="1904986" cy="651201"/>
          </a:xfrm>
        </p:grpSpPr>
        <p:sp>
          <p:nvSpPr>
            <p:cNvPr id="30" name="AutoShape 44">
              <a:extLst>
                <a:ext uri="{FF2B5EF4-FFF2-40B4-BE49-F238E27FC236}">
                  <a16:creationId xmlns:a16="http://schemas.microsoft.com/office/drawing/2014/main" id="{3D5AD88C-9C58-4483-BA6E-1CEACB03C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최소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SDK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설정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18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버전으로 설정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18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버전 상위버전으로 설정하게 되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면 구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기계들에서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작동 안함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1" name="Line 45">
              <a:extLst>
                <a:ext uri="{FF2B5EF4-FFF2-40B4-BE49-F238E27FC236}">
                  <a16:creationId xmlns:a16="http://schemas.microsoft.com/office/drawing/2014/main" id="{15B8739D-71EA-4B23-BDDF-91E0AEB51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64ECE7-96CF-4103-B236-7C2A7903ABE6}"/>
              </a:ext>
            </a:extLst>
          </p:cNvPr>
          <p:cNvSpPr txBox="1"/>
          <p:nvPr/>
        </p:nvSpPr>
        <p:spPr>
          <a:xfrm>
            <a:off x="107504" y="5589240"/>
            <a:ext cx="891248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 키트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(Software Development Kit, SDK)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플랫폼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 체제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i="0" dirty="0" err="1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Operatting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System, OS)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프로그래밍 언어 제작사가 제공하는 일련의 툴입니다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SDK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개발자는 이러한 플랫폼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또는 프로그래밍 언어에 따라 애플리케이션을 개발할 수 있습니다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툴은 직접 조립하려고 산 옷장의 부품과 함께 제공된 비닐 </a:t>
            </a:r>
            <a:r>
              <a:rPr lang="ko-KR" altLang="en-US" sz="1200" b="0" i="0" dirty="0" err="1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백에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담긴 공구와 같은 것으로 생각하시면 됩니다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 완료에 필요한 요소가 제공되지만 키트에 포함된 내용물은 제작사마다 다릅니다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85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새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63F4D-2E43-4911-B123-CE77A59B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1479"/>
            <a:ext cx="5092813" cy="36756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64ECE7-96CF-4103-B236-7C2A7903ABE6}"/>
              </a:ext>
            </a:extLst>
          </p:cNvPr>
          <p:cNvSpPr txBox="1"/>
          <p:nvPr/>
        </p:nvSpPr>
        <p:spPr>
          <a:xfrm>
            <a:off x="107504" y="5589240"/>
            <a:ext cx="89124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Minimum SDK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최소 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설정에 대해 어떻게 해야 할지 모르겠다면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Help me choose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얼마만큼의 사용자가 현재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버전을 사용할 수 있는지에 대한 백분율을 확인할 수 있다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퍼센트에 가깝게 만들 되 너무 낮은 버전을 선택 하면 구현하려는 기능이 안될 가능성이 있으니</a:t>
            </a:r>
            <a:b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권장하는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버전을 사용하는 것이 가장 무난하다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037797-12D7-4422-9FAA-20ABAD90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040139"/>
            <a:ext cx="6156176" cy="421283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1931FE6-564D-4480-B1D8-2BC8DA04A1CE}"/>
              </a:ext>
            </a:extLst>
          </p:cNvPr>
          <p:cNvCxnSpPr>
            <a:cxnSpLocks/>
          </p:cNvCxnSpPr>
          <p:nvPr/>
        </p:nvCxnSpPr>
        <p:spPr>
          <a:xfrm>
            <a:off x="2859183" y="3526683"/>
            <a:ext cx="344665" cy="188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5B6F418-6470-450F-9345-EF587C9A4506}"/>
              </a:ext>
            </a:extLst>
          </p:cNvPr>
          <p:cNvSpPr/>
          <p:nvPr/>
        </p:nvSpPr>
        <p:spPr>
          <a:xfrm>
            <a:off x="1965224" y="3290644"/>
            <a:ext cx="1119922" cy="424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59092E4-932D-4CA4-B45B-41B5CCBF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5" y="745679"/>
            <a:ext cx="9144000" cy="490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15FDFC-DF11-47A8-BEFD-36B5AE12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97" y="959756"/>
            <a:ext cx="6156176" cy="447721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코드 편집기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953F49-521A-45B6-90E1-0757AEDF390B}"/>
              </a:ext>
            </a:extLst>
          </p:cNvPr>
          <p:cNvCxnSpPr>
            <a:cxnSpLocks/>
          </p:cNvCxnSpPr>
          <p:nvPr/>
        </p:nvCxnSpPr>
        <p:spPr>
          <a:xfrm>
            <a:off x="272852" y="917151"/>
            <a:ext cx="1629450" cy="855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17FC10-6DA1-41F6-8C4C-5244345DBAFF}"/>
              </a:ext>
            </a:extLst>
          </p:cNvPr>
          <p:cNvSpPr/>
          <p:nvPr/>
        </p:nvSpPr>
        <p:spPr>
          <a:xfrm>
            <a:off x="3131840" y="3192150"/>
            <a:ext cx="5400600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AutoImport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-&gt;Settings-&gt;General-&gt;Editor-&gt;Auto Import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못찾겠으면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Setting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검색창에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 Import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치면나옴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Imports on paste All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 체크박스 전부 체크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소스를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복붙해오거나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필요한 상황에 자동으로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지원해줘서 코딩이 간편해짐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EDC32-C1AA-4F54-9567-B8F49F88E2B4}"/>
              </a:ext>
            </a:extLst>
          </p:cNvPr>
          <p:cNvSpPr/>
          <p:nvPr/>
        </p:nvSpPr>
        <p:spPr>
          <a:xfrm>
            <a:off x="3131840" y="2132856"/>
            <a:ext cx="2736304" cy="6480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76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59092E4-932D-4CA4-B45B-41B5CCBF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5" y="745679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코드 편집기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953F49-521A-45B6-90E1-0757AEDF390B}"/>
              </a:ext>
            </a:extLst>
          </p:cNvPr>
          <p:cNvCxnSpPr>
            <a:cxnSpLocks/>
          </p:cNvCxnSpPr>
          <p:nvPr/>
        </p:nvCxnSpPr>
        <p:spPr>
          <a:xfrm>
            <a:off x="272852" y="917151"/>
            <a:ext cx="1629450" cy="855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F77C7B-310B-4A04-AB5E-18F3BE19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45" y="1206946"/>
            <a:ext cx="5562110" cy="40451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17FC10-6DA1-41F6-8C4C-5244345DBAFF}"/>
              </a:ext>
            </a:extLst>
          </p:cNvPr>
          <p:cNvSpPr/>
          <p:nvPr/>
        </p:nvSpPr>
        <p:spPr>
          <a:xfrm>
            <a:off x="4932040" y="3192150"/>
            <a:ext cx="3600400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-&gt;Settings-&gt;General-&gt;Editor-&gt;Font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글꼴을 설정함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NanumGothicCoding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글꼴을 추천함 숫자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알파벳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구별하기 수월해짐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153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코드 편집기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D356D-AB6E-4522-B312-9F1F7D1E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5" y="745679"/>
            <a:ext cx="9144000" cy="49053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C1CF27-64E7-450F-A917-42FB9E81BC6D}"/>
              </a:ext>
            </a:extLst>
          </p:cNvPr>
          <p:cNvSpPr/>
          <p:nvPr/>
        </p:nvSpPr>
        <p:spPr>
          <a:xfrm>
            <a:off x="107504" y="1268760"/>
            <a:ext cx="2588768" cy="42484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631940-54DF-4FAC-9305-6F034B933D69}"/>
              </a:ext>
            </a:extLst>
          </p:cNvPr>
          <p:cNvSpPr/>
          <p:nvPr/>
        </p:nvSpPr>
        <p:spPr>
          <a:xfrm>
            <a:off x="395536" y="4293096"/>
            <a:ext cx="163286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도구창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관리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버전 제어 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07F34D-9739-47DF-89AC-DF730F7E8F63}"/>
              </a:ext>
            </a:extLst>
          </p:cNvPr>
          <p:cNvSpPr/>
          <p:nvPr/>
        </p:nvSpPr>
        <p:spPr>
          <a:xfrm>
            <a:off x="4297474" y="3429001"/>
            <a:ext cx="4072935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편집기 창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편집기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LayoutEditor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보여지며 작업을 하는 영역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편집기가 </a:t>
            </a:r>
            <a:r>
              <a:rPr lang="ko-KR" altLang="en-US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실행되어있음</a:t>
            </a:r>
            <a:endParaRPr lang="ko-KR" altLang="en-US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38040-24C1-4A32-88ED-9E3F4373F665}"/>
              </a:ext>
            </a:extLst>
          </p:cNvPr>
          <p:cNvSpPr/>
          <p:nvPr/>
        </p:nvSpPr>
        <p:spPr>
          <a:xfrm>
            <a:off x="0" y="901426"/>
            <a:ext cx="3995936" cy="2335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22">
            <a:extLst>
              <a:ext uri="{FF2B5EF4-FFF2-40B4-BE49-F238E27FC236}">
                <a16:creationId xmlns:a16="http://schemas.microsoft.com/office/drawing/2014/main" id="{5F721EE2-29EA-4416-836E-F9C5423FE6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909477" y="901425"/>
            <a:ext cx="3038786" cy="711003"/>
            <a:chOff x="785782" y="3176578"/>
            <a:chExt cx="1904986" cy="651201"/>
          </a:xfrm>
        </p:grpSpPr>
        <p:sp>
          <p:nvSpPr>
            <p:cNvPr id="15" name="AutoShape 44">
              <a:extLst>
                <a:ext uri="{FF2B5EF4-FFF2-40B4-BE49-F238E27FC236}">
                  <a16:creationId xmlns:a16="http://schemas.microsoft.com/office/drawing/2014/main" id="{BE9E195A-FB2F-4274-AE9F-AB5AFF40F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현재 작업중인 경로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현재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MainActiviy.java </a:t>
              </a:r>
              <a:r>
                <a:rPr lang="en-US" altLang="ko-KR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OnCreate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에 커서가 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있기때문에 </a:t>
              </a:r>
              <a:r>
                <a:rPr lang="en-US" altLang="ko-KR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OnCreate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까지 표시됨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03135179-957F-45F2-92A7-E4A580462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5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21E370-47D3-4BFC-806C-5E53D6CFE6BC}"/>
              </a:ext>
            </a:extLst>
          </p:cNvPr>
          <p:cNvSpPr/>
          <p:nvPr/>
        </p:nvSpPr>
        <p:spPr>
          <a:xfrm>
            <a:off x="4688269" y="5057800"/>
            <a:ext cx="3798408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편집기 창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편집기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LayoutEditor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보여지며 작업을 하는 영역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LayoutEditor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실행되어있음</a:t>
            </a:r>
            <a:endParaRPr lang="ko-KR" altLang="en-US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22">
            <a:extLst>
              <a:ext uri="{FF2B5EF4-FFF2-40B4-BE49-F238E27FC236}">
                <a16:creationId xmlns:a16="http://schemas.microsoft.com/office/drawing/2014/main" id="{7083A79C-2521-4AE5-A280-FDFBCE1E4A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714657" y="1556792"/>
            <a:ext cx="4009470" cy="691504"/>
            <a:chOff x="785782" y="3176578"/>
            <a:chExt cx="1904986" cy="651201"/>
          </a:xfrm>
        </p:grpSpPr>
        <p:sp>
          <p:nvSpPr>
            <p:cNvPr id="19" name="AutoShape 44">
              <a:extLst>
                <a:ext uri="{FF2B5EF4-FFF2-40B4-BE49-F238E27FC236}">
                  <a16:creationId xmlns:a16="http://schemas.microsoft.com/office/drawing/2014/main" id="{1DA066B8-1C5E-4CC8-A8D6-5913942B4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Palette(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파렛트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-Activity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를 구성하는 레이아웃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위젯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(view)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버튼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TextView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,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달력 등등을 드래그해서 넣을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수있음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Line 45">
              <a:extLst>
                <a:ext uri="{FF2B5EF4-FFF2-40B4-BE49-F238E27FC236}">
                  <a16:creationId xmlns:a16="http://schemas.microsoft.com/office/drawing/2014/main" id="{6B60283E-E05C-4B10-8976-EB4A383F2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B95AC4-634A-4B06-887A-B0221352E8BE}"/>
              </a:ext>
            </a:extLst>
          </p:cNvPr>
          <p:cNvSpPr/>
          <p:nvPr/>
        </p:nvSpPr>
        <p:spPr>
          <a:xfrm>
            <a:off x="461930" y="1660331"/>
            <a:ext cx="1299555" cy="19126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CF87D1-BFF2-4673-9BF4-DBE1215F2BCC}"/>
              </a:ext>
            </a:extLst>
          </p:cNvPr>
          <p:cNvSpPr/>
          <p:nvPr/>
        </p:nvSpPr>
        <p:spPr>
          <a:xfrm>
            <a:off x="323528" y="3625566"/>
            <a:ext cx="1512168" cy="1800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2">
            <a:extLst>
              <a:ext uri="{FF2B5EF4-FFF2-40B4-BE49-F238E27FC236}">
                <a16:creationId xmlns:a16="http://schemas.microsoft.com/office/drawing/2014/main" id="{68D9912B-10A9-47EE-AFE6-8A58DE23B3E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480378" y="4540078"/>
            <a:ext cx="4009470" cy="691504"/>
            <a:chOff x="785782" y="3176578"/>
            <a:chExt cx="1904986" cy="651201"/>
          </a:xfrm>
        </p:grpSpPr>
        <p:sp>
          <p:nvSpPr>
            <p:cNvPr id="25" name="AutoShape 44">
              <a:extLst>
                <a:ext uri="{FF2B5EF4-FFF2-40B4-BE49-F238E27FC236}">
                  <a16:creationId xmlns:a16="http://schemas.microsoft.com/office/drawing/2014/main" id="{39234649-A645-447D-939F-D7AFC4FB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673200" lvl="1" fontAlgn="b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Component Tree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-Activity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를 구성하는 요소들을 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Tree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형식으로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확인할수있음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6" name="Line 45">
              <a:extLst>
                <a:ext uri="{FF2B5EF4-FFF2-40B4-BE49-F238E27FC236}">
                  <a16:creationId xmlns:a16="http://schemas.microsoft.com/office/drawing/2014/main" id="{FAE1F703-5719-4097-A57F-8E04042DB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851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CADE68-E80D-4ED3-8BCE-5C8B25AA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988840"/>
            <a:ext cx="8324850" cy="10096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1C48EE-2320-4FBF-B620-3F14753EC3CC}"/>
              </a:ext>
            </a:extLst>
          </p:cNvPr>
          <p:cNvSpPr/>
          <p:nvPr/>
        </p:nvSpPr>
        <p:spPr>
          <a:xfrm>
            <a:off x="420507" y="3448395"/>
            <a:ext cx="2063262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Design Surface(B)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-Design 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모드만보기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BluePrint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단색으로 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Design+BluePrint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둘다보기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629D6-97F4-48F8-BA76-E9F2A5FBDB68}"/>
              </a:ext>
            </a:extLst>
          </p:cNvPr>
          <p:cNvSpPr/>
          <p:nvPr/>
        </p:nvSpPr>
        <p:spPr>
          <a:xfrm>
            <a:off x="2699792" y="3517602"/>
            <a:ext cx="223954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Orientation for Preview(O)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-Activity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화면을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Portrait(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일반화면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LandScape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옆으로 회전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바꿔서 보기 지원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C79D64-5DAB-4923-9B11-899CF06F44FC}"/>
              </a:ext>
            </a:extLst>
          </p:cNvPr>
          <p:cNvSpPr/>
          <p:nvPr/>
        </p:nvSpPr>
        <p:spPr>
          <a:xfrm>
            <a:off x="5132947" y="3633290"/>
            <a:ext cx="1908720" cy="111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Device for Preview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화면을 기본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AVD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포함한 다른 크기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(Pixel)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가진 기기로 보기 지원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5D23CD-E322-4C3E-ADEA-0D40752E4EFD}"/>
              </a:ext>
            </a:extLst>
          </p:cNvPr>
          <p:cNvSpPr/>
          <p:nvPr/>
        </p:nvSpPr>
        <p:spPr>
          <a:xfrm>
            <a:off x="7164289" y="3620565"/>
            <a:ext cx="1979712" cy="100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Theme for Preview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테마를 변경해서 보기 지원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075A2A-91BB-4130-9E96-437316A0CCB1}"/>
              </a:ext>
            </a:extLst>
          </p:cNvPr>
          <p:cNvCxnSpPr>
            <a:cxnSpLocks/>
          </p:cNvCxnSpPr>
          <p:nvPr/>
        </p:nvCxnSpPr>
        <p:spPr>
          <a:xfrm>
            <a:off x="845903" y="2252005"/>
            <a:ext cx="125697" cy="1497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3C29F2-35C1-4106-B3DF-28A8B4025CEE}"/>
              </a:ext>
            </a:extLst>
          </p:cNvPr>
          <p:cNvCxnSpPr>
            <a:cxnSpLocks/>
          </p:cNvCxnSpPr>
          <p:nvPr/>
        </p:nvCxnSpPr>
        <p:spPr>
          <a:xfrm>
            <a:off x="1407928" y="2303101"/>
            <a:ext cx="1512169" cy="1556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586CEA-4CCC-4C42-B5DD-BB3A5D84D9E5}"/>
              </a:ext>
            </a:extLst>
          </p:cNvPr>
          <p:cNvCxnSpPr>
            <a:cxnSpLocks/>
          </p:cNvCxnSpPr>
          <p:nvPr/>
        </p:nvCxnSpPr>
        <p:spPr>
          <a:xfrm>
            <a:off x="2711198" y="2310248"/>
            <a:ext cx="2584529" cy="1439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64E028F-079E-4E82-B2AA-46CA1C83EA51}"/>
              </a:ext>
            </a:extLst>
          </p:cNvPr>
          <p:cNvCxnSpPr>
            <a:cxnSpLocks/>
          </p:cNvCxnSpPr>
          <p:nvPr/>
        </p:nvCxnSpPr>
        <p:spPr>
          <a:xfrm>
            <a:off x="5722811" y="2420313"/>
            <a:ext cx="2584529" cy="1439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4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CADE68-E80D-4ED3-8BCE-5C8B25AA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988840"/>
            <a:ext cx="8324850" cy="10096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1C48EE-2320-4FBF-B620-3F14753EC3CC}"/>
              </a:ext>
            </a:extLst>
          </p:cNvPr>
          <p:cNvSpPr/>
          <p:nvPr/>
        </p:nvSpPr>
        <p:spPr>
          <a:xfrm>
            <a:off x="179512" y="3448395"/>
            <a:ext cx="2480537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ViewOption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-Show All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Constratins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모든제약보기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-Fade Unselected Views(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되지 않은 뷰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페이드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-Live Rendering(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조금선명해짐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-Show System UI(UI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숨기기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-Show Tooltips(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숨기기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629D6-97F4-48F8-BA76-E9F2A5FBDB68}"/>
              </a:ext>
            </a:extLst>
          </p:cNvPr>
          <p:cNvSpPr/>
          <p:nvPr/>
        </p:nvSpPr>
        <p:spPr>
          <a:xfrm>
            <a:off x="2699792" y="3517602"/>
            <a:ext cx="223954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Disable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AutoConnection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 Parent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(View)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끌어서 화면에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넣었을때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제약 조건을 자동으로 생성 여부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C79D64-5DAB-4923-9B11-899CF06F44FC}"/>
              </a:ext>
            </a:extLst>
          </p:cNvPr>
          <p:cNvSpPr/>
          <p:nvPr/>
        </p:nvSpPr>
        <p:spPr>
          <a:xfrm>
            <a:off x="5132947" y="3633290"/>
            <a:ext cx="1908720" cy="111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 Margin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값에 대한 설정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5D23CD-E322-4C3E-ADEA-0D40752E4EFD}"/>
              </a:ext>
            </a:extLst>
          </p:cNvPr>
          <p:cNvSpPr/>
          <p:nvPr/>
        </p:nvSpPr>
        <p:spPr>
          <a:xfrm>
            <a:off x="7164289" y="3620565"/>
            <a:ext cx="1979712" cy="100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Guide Line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-Guide Line(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줄자같은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추가함 레이아웃상에서의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높이값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넓이값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컨트롤의 위치를 대충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잡을때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쓰나 자주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안씀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075A2A-91BB-4130-9E96-437316A0CCB1}"/>
              </a:ext>
            </a:extLst>
          </p:cNvPr>
          <p:cNvCxnSpPr>
            <a:cxnSpLocks/>
          </p:cNvCxnSpPr>
          <p:nvPr/>
        </p:nvCxnSpPr>
        <p:spPr>
          <a:xfrm>
            <a:off x="845903" y="2871844"/>
            <a:ext cx="377268" cy="645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3C29F2-35C1-4106-B3DF-28A8B4025CEE}"/>
              </a:ext>
            </a:extLst>
          </p:cNvPr>
          <p:cNvCxnSpPr>
            <a:cxnSpLocks/>
          </p:cNvCxnSpPr>
          <p:nvPr/>
        </p:nvCxnSpPr>
        <p:spPr>
          <a:xfrm>
            <a:off x="1262914" y="2871844"/>
            <a:ext cx="1767700" cy="877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586CEA-4CCC-4C42-B5DD-BB3A5D84D9E5}"/>
              </a:ext>
            </a:extLst>
          </p:cNvPr>
          <p:cNvCxnSpPr>
            <a:cxnSpLocks/>
          </p:cNvCxnSpPr>
          <p:nvPr/>
        </p:nvCxnSpPr>
        <p:spPr>
          <a:xfrm>
            <a:off x="1833333" y="2871844"/>
            <a:ext cx="3462394" cy="877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64E028F-079E-4E82-B2AA-46CA1C83EA51}"/>
              </a:ext>
            </a:extLst>
          </p:cNvPr>
          <p:cNvCxnSpPr>
            <a:cxnSpLocks/>
          </p:cNvCxnSpPr>
          <p:nvPr/>
        </p:nvCxnSpPr>
        <p:spPr>
          <a:xfrm>
            <a:off x="3708382" y="2846783"/>
            <a:ext cx="4598958" cy="1012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E3203B-B0DF-4F66-B350-DBAF7F52E28E}"/>
              </a:ext>
            </a:extLst>
          </p:cNvPr>
          <p:cNvSpPr/>
          <p:nvPr/>
        </p:nvSpPr>
        <p:spPr>
          <a:xfrm>
            <a:off x="4689347" y="5844492"/>
            <a:ext cx="2239543" cy="111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 All Constraints &amp; Infer Constraints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 조건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모두 삭제 하거나 제약 조건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자동으로 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거의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사용안함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6E1C4F-A751-410E-A80D-B63A89A3B50C}"/>
              </a:ext>
            </a:extLst>
          </p:cNvPr>
          <p:cNvCxnSpPr>
            <a:cxnSpLocks/>
          </p:cNvCxnSpPr>
          <p:nvPr/>
        </p:nvCxnSpPr>
        <p:spPr>
          <a:xfrm>
            <a:off x="2706303" y="2910623"/>
            <a:ext cx="2712046" cy="3003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6EF1BC8-61D6-46F3-B26E-E5F062888448}"/>
              </a:ext>
            </a:extLst>
          </p:cNvPr>
          <p:cNvSpPr/>
          <p:nvPr/>
        </p:nvSpPr>
        <p:spPr>
          <a:xfrm>
            <a:off x="2178885" y="2574378"/>
            <a:ext cx="1119922" cy="424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8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E72763-1078-4D0F-A777-9E26393D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461" y="991455"/>
            <a:ext cx="2626257" cy="593447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218EEBD-921D-49CF-9A14-F82D738C39AF}"/>
              </a:ext>
            </a:extLst>
          </p:cNvPr>
          <p:cNvCxnSpPr>
            <a:cxnSpLocks/>
          </p:cNvCxnSpPr>
          <p:nvPr/>
        </p:nvCxnSpPr>
        <p:spPr>
          <a:xfrm>
            <a:off x="4139952" y="2852936"/>
            <a:ext cx="2804032" cy="405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8D0D8E-2CCB-4995-A4A9-5A27E0030CCE}"/>
              </a:ext>
            </a:extLst>
          </p:cNvPr>
          <p:cNvSpPr/>
          <p:nvPr/>
        </p:nvSpPr>
        <p:spPr>
          <a:xfrm>
            <a:off x="4978695" y="3859838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,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Edittext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선택 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속성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넓이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배경색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등등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편집할수있음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 속성이 다름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64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스마트폰의 운영체제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62580A-DB22-4266-B153-2FB14960BC66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dirty="0" err="1"/>
              <a:t>안드로이드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74</a:t>
            </a:r>
            <a:r>
              <a:rPr lang="en-US" altLang="ko-KR" dirty="0"/>
              <a:t>%, </a:t>
            </a:r>
            <a:r>
              <a:rPr lang="ko-KR" altLang="en-US" dirty="0" err="1"/>
              <a:t>아이폰</a:t>
            </a:r>
            <a:r>
              <a:rPr lang="en-US" altLang="ko-KR" dirty="0"/>
              <a:t>: 25%, </a:t>
            </a:r>
            <a:r>
              <a:rPr lang="ko-KR" altLang="en-US" dirty="0" err="1"/>
              <a:t>윈도폰</a:t>
            </a:r>
            <a:r>
              <a:rPr lang="en-US" altLang="ko-KR" dirty="0"/>
              <a:t>: 0.01%</a:t>
            </a:r>
            <a:r>
              <a:rPr lang="ko-KR" altLang="en-US" dirty="0"/>
              <a:t> 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771EB256-EE47-43CE-8EF5-B99EE28B8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21" y="2044950"/>
            <a:ext cx="6840142" cy="35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8D0D8E-2CCB-4995-A4A9-5A27E0030CCE}"/>
              </a:ext>
            </a:extLst>
          </p:cNvPr>
          <p:cNvSpPr/>
          <p:nvPr/>
        </p:nvSpPr>
        <p:spPr>
          <a:xfrm>
            <a:off x="6377055" y="2180090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mode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-Code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화면만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보여짐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-Split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같이 보임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사용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-Design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보여짐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35EB65-5653-4DCF-9934-2A034C8E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78" y="1330551"/>
            <a:ext cx="24479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70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6E5B403-5B4D-4105-BC68-AFDE3D07C3DC}"/>
              </a:ext>
            </a:extLst>
          </p:cNvPr>
          <p:cNvSpPr/>
          <p:nvPr/>
        </p:nvSpPr>
        <p:spPr>
          <a:xfrm>
            <a:off x="7164288" y="1595626"/>
            <a:ext cx="432048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507B6B-DF15-434B-B924-5F9ADCD01091}"/>
              </a:ext>
            </a:extLst>
          </p:cNvPr>
          <p:cNvSpPr/>
          <p:nvPr/>
        </p:nvSpPr>
        <p:spPr>
          <a:xfrm>
            <a:off x="7944304" y="1601997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84882-B426-4A81-8252-E107784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6" y="2320749"/>
            <a:ext cx="9144000" cy="24415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F5EA77-9EAF-442D-BBB1-DFF60951B6DA}"/>
              </a:ext>
            </a:extLst>
          </p:cNvPr>
          <p:cNvCxnSpPr>
            <a:cxnSpLocks/>
          </p:cNvCxnSpPr>
          <p:nvPr/>
        </p:nvCxnSpPr>
        <p:spPr>
          <a:xfrm flipH="1">
            <a:off x="2095127" y="1846279"/>
            <a:ext cx="5048824" cy="71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048B9-7D8B-4F05-8F87-FD556AC3F674}"/>
              </a:ext>
            </a:extLst>
          </p:cNvPr>
          <p:cNvSpPr/>
          <p:nvPr/>
        </p:nvSpPr>
        <p:spPr>
          <a:xfrm>
            <a:off x="31729" y="2596815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Sync Project with Gradle Files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스튜디오의 특성상 가끔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연동이 안되어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추가했는데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연동이 안되거나 이미지를 받아왔는데 정상적으로 불러오기가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안될때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동기화 시키는 목적으로 사용함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ADBA2E-1D65-4044-8EB6-1FCB9033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04" y="2751214"/>
            <a:ext cx="5557355" cy="404171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26DC201-81C3-4298-B8B0-AFEE39CAE2CA}"/>
              </a:ext>
            </a:extLst>
          </p:cNvPr>
          <p:cNvCxnSpPr>
            <a:cxnSpLocks/>
          </p:cNvCxnSpPr>
          <p:nvPr/>
        </p:nvCxnSpPr>
        <p:spPr>
          <a:xfrm flipH="1">
            <a:off x="6372200" y="1961436"/>
            <a:ext cx="1728581" cy="9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368BE-A1CB-408C-A272-B317AFE4EB35}"/>
              </a:ext>
            </a:extLst>
          </p:cNvPr>
          <p:cNvSpPr/>
          <p:nvPr/>
        </p:nvSpPr>
        <p:spPr>
          <a:xfrm>
            <a:off x="2915816" y="3138702"/>
            <a:ext cx="586563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Manager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-Android SDK Platform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K(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SoftWare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Development kit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개발도구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관리함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 플랫폼 별로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다르기 때문에 필요한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미리 다운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받아놓을수있음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011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63507B6B-DF15-434B-B924-5F9ADCD01091}"/>
              </a:ext>
            </a:extLst>
          </p:cNvPr>
          <p:cNvSpPr/>
          <p:nvPr/>
        </p:nvSpPr>
        <p:spPr>
          <a:xfrm>
            <a:off x="7944304" y="1601997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84882-B426-4A81-8252-E107784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6" y="2320749"/>
            <a:ext cx="9144000" cy="24415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26DC201-81C3-4298-B8B0-AFEE39CAE2CA}"/>
              </a:ext>
            </a:extLst>
          </p:cNvPr>
          <p:cNvCxnSpPr>
            <a:cxnSpLocks/>
          </p:cNvCxnSpPr>
          <p:nvPr/>
        </p:nvCxnSpPr>
        <p:spPr>
          <a:xfrm flipH="1">
            <a:off x="6372200" y="1961436"/>
            <a:ext cx="1728581" cy="9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E04B967-3948-43D1-80ED-3B1325B9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4903"/>
            <a:ext cx="5760132" cy="418918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368BE-A1CB-408C-A272-B317AFE4EB35}"/>
              </a:ext>
            </a:extLst>
          </p:cNvPr>
          <p:cNvSpPr/>
          <p:nvPr/>
        </p:nvSpPr>
        <p:spPr>
          <a:xfrm>
            <a:off x="3278367" y="3598771"/>
            <a:ext cx="586563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Manager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-SDK Tools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클릭 시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도움되는 라이브러리를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다운받을수있음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초기에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Play services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다운로드 해놓기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871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6E5B403-5B4D-4105-BC68-AFDE3D07C3DC}"/>
              </a:ext>
            </a:extLst>
          </p:cNvPr>
          <p:cNvSpPr/>
          <p:nvPr/>
        </p:nvSpPr>
        <p:spPr>
          <a:xfrm>
            <a:off x="7164288" y="1595626"/>
            <a:ext cx="432048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507B6B-DF15-434B-B924-5F9ADCD01091}"/>
              </a:ext>
            </a:extLst>
          </p:cNvPr>
          <p:cNvSpPr/>
          <p:nvPr/>
        </p:nvSpPr>
        <p:spPr>
          <a:xfrm>
            <a:off x="7944304" y="1601997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84882-B426-4A81-8252-E107784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6" y="2320749"/>
            <a:ext cx="9144000" cy="24415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F5EA77-9EAF-442D-BBB1-DFF60951B6DA}"/>
              </a:ext>
            </a:extLst>
          </p:cNvPr>
          <p:cNvCxnSpPr>
            <a:cxnSpLocks/>
          </p:cNvCxnSpPr>
          <p:nvPr/>
        </p:nvCxnSpPr>
        <p:spPr>
          <a:xfrm flipH="1">
            <a:off x="2095127" y="1846279"/>
            <a:ext cx="5048824" cy="71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048B9-7D8B-4F05-8F87-FD556AC3F674}"/>
              </a:ext>
            </a:extLst>
          </p:cNvPr>
          <p:cNvSpPr/>
          <p:nvPr/>
        </p:nvSpPr>
        <p:spPr>
          <a:xfrm>
            <a:off x="31729" y="2596815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Sync Project with Gradle Files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스튜디오의 특성상 가끔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연동이 안되어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추가했는데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연동이 안되거나 이미지를 받아왔는데 정상적으로 불러오기가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안될때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동기화 시키는 목적으로 사용함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ADBA2E-1D65-4044-8EB6-1FCB9033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04" y="2751214"/>
            <a:ext cx="5557355" cy="404171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26DC201-81C3-4298-B8B0-AFEE39CAE2CA}"/>
              </a:ext>
            </a:extLst>
          </p:cNvPr>
          <p:cNvCxnSpPr>
            <a:cxnSpLocks/>
          </p:cNvCxnSpPr>
          <p:nvPr/>
        </p:nvCxnSpPr>
        <p:spPr>
          <a:xfrm flipH="1">
            <a:off x="6372200" y="1961436"/>
            <a:ext cx="1728581" cy="9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368BE-A1CB-408C-A272-B317AFE4EB35}"/>
              </a:ext>
            </a:extLst>
          </p:cNvPr>
          <p:cNvSpPr/>
          <p:nvPr/>
        </p:nvSpPr>
        <p:spPr>
          <a:xfrm>
            <a:off x="4572000" y="3138702"/>
            <a:ext cx="4209449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Manager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-Android SD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K(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SoftWare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Development kit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개발도구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관리함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 플랫폼 별로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다르기 때문에 필요한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미리 다운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받아놓을수있음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35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10" name="오른쪽 화살표 14">
            <a:extLst>
              <a:ext uri="{FF2B5EF4-FFF2-40B4-BE49-F238E27FC236}">
                <a16:creationId xmlns:a16="http://schemas.microsoft.com/office/drawing/2014/main" id="{43180B45-CFE6-4C7F-8908-2701AC8035F1}"/>
              </a:ext>
            </a:extLst>
          </p:cNvPr>
          <p:cNvSpPr/>
          <p:nvPr/>
        </p:nvSpPr>
        <p:spPr>
          <a:xfrm>
            <a:off x="6531165" y="4078784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_x181347072" descr="P01_S003_024">
            <a:extLst>
              <a:ext uri="{FF2B5EF4-FFF2-40B4-BE49-F238E27FC236}">
                <a16:creationId xmlns:a16="http://schemas.microsoft.com/office/drawing/2014/main" id="{27E4DAFC-2179-45E3-BBE2-9A9D1284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2715916"/>
            <a:ext cx="397827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_x181346992" descr="P01_S003_025">
            <a:extLst>
              <a:ext uri="{FF2B5EF4-FFF2-40B4-BE49-F238E27FC236}">
                <a16:creationId xmlns:a16="http://schemas.microsoft.com/office/drawing/2014/main" id="{3EB6D6D9-467A-40B3-9737-3155724E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34" y="2715916"/>
            <a:ext cx="2084470" cy="378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E0CBE4-6D71-4EAB-A354-AC8A48643798}"/>
              </a:ext>
            </a:extLst>
          </p:cNvPr>
          <p:cNvSpPr/>
          <p:nvPr/>
        </p:nvSpPr>
        <p:spPr>
          <a:xfrm>
            <a:off x="3275856" y="1617620"/>
            <a:ext cx="504056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32FCE2D9-5450-4FDB-A145-D8033AA24D84}"/>
              </a:ext>
            </a:extLst>
          </p:cNvPr>
          <p:cNvSpPr/>
          <p:nvPr/>
        </p:nvSpPr>
        <p:spPr>
          <a:xfrm flipH="1">
            <a:off x="2055480" y="836712"/>
            <a:ext cx="2084472" cy="704307"/>
          </a:xfrm>
          <a:prstGeom prst="wedgeRectCallout">
            <a:avLst>
              <a:gd name="adj1" fmla="val -20798"/>
              <a:gd name="adj2" fmla="val 5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-127000" algn="just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에뮬레이터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또는 연결된 안드로이드 기기로 프로젝트 실행</a:t>
            </a:r>
          </a:p>
          <a:p>
            <a:pPr marL="127000" indent="-127000" algn="just">
              <a:spcAft>
                <a:spcPts val="0"/>
              </a:spcAft>
            </a:pPr>
            <a:endParaRPr lang="ko-KR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67420BCA-4312-4717-AC16-55ED7781DBDF}"/>
              </a:ext>
            </a:extLst>
          </p:cNvPr>
          <p:cNvSpPr/>
          <p:nvPr/>
        </p:nvSpPr>
        <p:spPr>
          <a:xfrm>
            <a:off x="4282146" y="836712"/>
            <a:ext cx="1730014" cy="704307"/>
          </a:xfrm>
          <a:prstGeom prst="wedgeRectCallout">
            <a:avLst>
              <a:gd name="adj1" fmla="val -20798"/>
              <a:gd name="adj2" fmla="val 5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-127000" algn="just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디버깅 모드로 실행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E5B403-5B4D-4105-BC68-AFDE3D07C3DC}"/>
              </a:ext>
            </a:extLst>
          </p:cNvPr>
          <p:cNvSpPr/>
          <p:nvPr/>
        </p:nvSpPr>
        <p:spPr>
          <a:xfrm>
            <a:off x="4393588" y="1600447"/>
            <a:ext cx="504056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6716C2-C037-4EEF-B98D-8E53708FF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6" y="2993134"/>
            <a:ext cx="2752725" cy="752475"/>
          </a:xfrm>
          <a:prstGeom prst="rect">
            <a:avLst/>
          </a:prstGeom>
        </p:spPr>
      </p:pic>
      <p:grpSp>
        <p:nvGrpSpPr>
          <p:cNvPr id="30" name="그룹 22">
            <a:extLst>
              <a:ext uri="{FF2B5EF4-FFF2-40B4-BE49-F238E27FC236}">
                <a16:creationId xmlns:a16="http://schemas.microsoft.com/office/drawing/2014/main" id="{367DEE33-AB8E-496E-B1D5-A66F743A2130}"/>
              </a:ext>
            </a:extLst>
          </p:cNvPr>
          <p:cNvGrpSpPr>
            <a:grpSpLocks/>
          </p:cNvGrpSpPr>
          <p:nvPr/>
        </p:nvGrpSpPr>
        <p:grpSpPr bwMode="auto">
          <a:xfrm rot="20598656">
            <a:off x="90404" y="1844127"/>
            <a:ext cx="2778525" cy="691504"/>
            <a:chOff x="785782" y="3176578"/>
            <a:chExt cx="1904986" cy="651201"/>
          </a:xfrm>
        </p:grpSpPr>
        <p:sp>
          <p:nvSpPr>
            <p:cNvPr id="31" name="AutoShape 44">
              <a:extLst>
                <a:ext uri="{FF2B5EF4-FFF2-40B4-BE49-F238E27FC236}">
                  <a16:creationId xmlns:a16="http://schemas.microsoft.com/office/drawing/2014/main" id="{797493FB-5EB2-4A66-BD8B-5241331A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디바이스가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있는경우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디바이스 실행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없는 경우 클릭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매니저 실행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55D18238-1FF4-409E-A211-0A4F57810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4702037-C15A-4BC6-8BD9-6EC4BFFCFB18}"/>
              </a:ext>
            </a:extLst>
          </p:cNvPr>
          <p:cNvSpPr/>
          <p:nvPr/>
        </p:nvSpPr>
        <p:spPr>
          <a:xfrm>
            <a:off x="7622401" y="1595626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62F04E-8D60-485F-A076-A7B5C92ABB27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2483768" y="1747789"/>
            <a:ext cx="5138633" cy="1603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32772E2-37FD-4946-8346-CAFD36FB9EF8}"/>
              </a:ext>
            </a:extLst>
          </p:cNvPr>
          <p:cNvCxnSpPr>
            <a:cxnSpLocks/>
          </p:cNvCxnSpPr>
          <p:nvPr/>
        </p:nvCxnSpPr>
        <p:spPr>
          <a:xfrm>
            <a:off x="2511299" y="3337037"/>
            <a:ext cx="668409" cy="403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13EE1450-97E5-4B11-B75C-D53B4D184B0E}"/>
              </a:ext>
            </a:extLst>
          </p:cNvPr>
          <p:cNvSpPr/>
          <p:nvPr/>
        </p:nvSpPr>
        <p:spPr>
          <a:xfrm>
            <a:off x="7210462" y="808752"/>
            <a:ext cx="1730014" cy="704307"/>
          </a:xfrm>
          <a:prstGeom prst="wedgeRectCallout">
            <a:avLst>
              <a:gd name="adj1" fmla="val -20798"/>
              <a:gd name="adj2" fmla="val 5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-127000" algn="just"/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AVD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매니저</a:t>
            </a:r>
          </a:p>
        </p:txBody>
      </p:sp>
    </p:spTree>
    <p:extLst>
      <p:ext uri="{BB962C8B-B14F-4D97-AF65-F5344CB8AC3E}">
        <p14:creationId xmlns:p14="http://schemas.microsoft.com/office/powerpoint/2010/main" val="99547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2416F-155C-4B67-8BAD-7073212B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031"/>
            <a:ext cx="6084168" cy="3130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FA9F97-6083-47A6-BF55-2611A1C6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16" y="3284984"/>
            <a:ext cx="6263889" cy="357512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8B3A6EF-23B9-403D-A55D-56FA387734D3}"/>
              </a:ext>
            </a:extLst>
          </p:cNvPr>
          <p:cNvSpPr/>
          <p:nvPr/>
        </p:nvSpPr>
        <p:spPr>
          <a:xfrm>
            <a:off x="2535430" y="2798308"/>
            <a:ext cx="1028457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4">
            <a:extLst>
              <a:ext uri="{FF2B5EF4-FFF2-40B4-BE49-F238E27FC236}">
                <a16:creationId xmlns:a16="http://schemas.microsoft.com/office/drawing/2014/main" id="{75706D9D-FDE7-4E90-ADBF-806292C2B993}"/>
              </a:ext>
            </a:extLst>
          </p:cNvPr>
          <p:cNvSpPr/>
          <p:nvPr/>
        </p:nvSpPr>
        <p:spPr>
          <a:xfrm rot="2411476">
            <a:off x="2931687" y="3213388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2A7057-A6F5-4ABB-95B9-95E34E3E410F}"/>
              </a:ext>
            </a:extLst>
          </p:cNvPr>
          <p:cNvSpPr/>
          <p:nvPr/>
        </p:nvSpPr>
        <p:spPr>
          <a:xfrm>
            <a:off x="2771800" y="4852867"/>
            <a:ext cx="1028457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22">
            <a:extLst>
              <a:ext uri="{FF2B5EF4-FFF2-40B4-BE49-F238E27FC236}">
                <a16:creationId xmlns:a16="http://schemas.microsoft.com/office/drawing/2014/main" id="{4D9C177A-CDC8-4882-9959-2E0D0A1D89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77194" y="1988840"/>
            <a:ext cx="2973610" cy="691504"/>
            <a:chOff x="785782" y="3176578"/>
            <a:chExt cx="1904986" cy="651201"/>
          </a:xfrm>
        </p:grpSpPr>
        <p:sp>
          <p:nvSpPr>
            <p:cNvPr id="20" name="AutoShape 44">
              <a:extLst>
                <a:ext uri="{FF2B5EF4-FFF2-40B4-BE49-F238E27FC236}">
                  <a16:creationId xmlns:a16="http://schemas.microsoft.com/office/drawing/2014/main" id="{3E38572D-8C63-4B0C-B6D5-C85A00C1D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매니저에서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Create Virtual Device..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클릭 후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Category Phone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으로 설정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원하는 가상 기종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선택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NEXT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624C37C1-B45A-49C8-83E0-031217284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310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4496B9-6F58-4136-80E5-D82E867C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8" y="825671"/>
            <a:ext cx="5503698" cy="3573887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B3A6EF-23B9-403D-A55D-56FA387734D3}"/>
              </a:ext>
            </a:extLst>
          </p:cNvPr>
          <p:cNvSpPr/>
          <p:nvPr/>
        </p:nvSpPr>
        <p:spPr>
          <a:xfrm>
            <a:off x="129801" y="2176569"/>
            <a:ext cx="3381219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4">
            <a:extLst>
              <a:ext uri="{FF2B5EF4-FFF2-40B4-BE49-F238E27FC236}">
                <a16:creationId xmlns:a16="http://schemas.microsoft.com/office/drawing/2014/main" id="{75706D9D-FDE7-4E90-ADBF-806292C2B993}"/>
              </a:ext>
            </a:extLst>
          </p:cNvPr>
          <p:cNvSpPr/>
          <p:nvPr/>
        </p:nvSpPr>
        <p:spPr>
          <a:xfrm rot="2411476">
            <a:off x="3260988" y="2731354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22">
            <a:extLst>
              <a:ext uri="{FF2B5EF4-FFF2-40B4-BE49-F238E27FC236}">
                <a16:creationId xmlns:a16="http://schemas.microsoft.com/office/drawing/2014/main" id="{4D9C177A-CDC8-4882-9959-2E0D0A1D89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77194" y="1988840"/>
            <a:ext cx="2973610" cy="691504"/>
            <a:chOff x="785782" y="3176578"/>
            <a:chExt cx="1904986" cy="651201"/>
          </a:xfrm>
        </p:grpSpPr>
        <p:sp>
          <p:nvSpPr>
            <p:cNvPr id="20" name="AutoShape 44">
              <a:extLst>
                <a:ext uri="{FF2B5EF4-FFF2-40B4-BE49-F238E27FC236}">
                  <a16:creationId xmlns:a16="http://schemas.microsoft.com/office/drawing/2014/main" id="{3E38572D-8C63-4B0C-B6D5-C85A00C1D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API LEVEL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선택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 NAME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작성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(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아무렇게나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하거나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Default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값 사용하면 됨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 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FINISH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하면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추가완료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624C37C1-B45A-49C8-83E0-031217284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41ECBF-0F90-4220-93F6-EAE76719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270734"/>
            <a:ext cx="5503699" cy="357388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A2A7057-A6F5-4ABB-95B9-95E34E3E410F}"/>
              </a:ext>
            </a:extLst>
          </p:cNvPr>
          <p:cNvSpPr/>
          <p:nvPr/>
        </p:nvSpPr>
        <p:spPr>
          <a:xfrm>
            <a:off x="3855142" y="4343274"/>
            <a:ext cx="2445050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4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67E3D-957F-4CDE-B2F6-D936E108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" y="1268785"/>
            <a:ext cx="6858027" cy="324033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D89166F-D3DB-4F22-A327-A632F28904C7}"/>
              </a:ext>
            </a:extLst>
          </p:cNvPr>
          <p:cNvSpPr/>
          <p:nvPr/>
        </p:nvSpPr>
        <p:spPr>
          <a:xfrm>
            <a:off x="6012160" y="2132856"/>
            <a:ext cx="236369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068B9A-0D1C-4619-B97F-D71FC0DE209A}"/>
              </a:ext>
            </a:extLst>
          </p:cNvPr>
          <p:cNvSpPr/>
          <p:nvPr/>
        </p:nvSpPr>
        <p:spPr>
          <a:xfrm>
            <a:off x="612648" y="3356992"/>
            <a:ext cx="15110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AVD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부팅시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오래걸림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A74433-617F-406C-94BD-3E6FC95DA148}"/>
              </a:ext>
            </a:extLst>
          </p:cNvPr>
          <p:cNvSpPr/>
          <p:nvPr/>
        </p:nvSpPr>
        <p:spPr>
          <a:xfrm>
            <a:off x="3419872" y="3487134"/>
            <a:ext cx="1296144" cy="30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AVD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변경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86A634-4D96-4EEC-80AC-731A075D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63" y="4149080"/>
            <a:ext cx="2714961" cy="19299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B576B3-C196-4A28-9AEB-907A02D543B7}"/>
              </a:ext>
            </a:extLst>
          </p:cNvPr>
          <p:cNvSpPr/>
          <p:nvPr/>
        </p:nvSpPr>
        <p:spPr>
          <a:xfrm>
            <a:off x="6384834" y="3068960"/>
            <a:ext cx="2714961" cy="3010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Duplicate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설정변경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Wipe Data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사용함 사용자가 설치한 모든 데이터를 삭제 에뮬레이터가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느려질시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Cold Boot Now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Quick Boot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빠른 부팅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속도 부팅으로 기기 오류 시 사용 에뮬레이터 삭제하고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다시하는게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빠름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Detail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 정보 보기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 삭제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65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74517-5364-45DF-B05D-9828DEDA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418"/>
            <a:ext cx="2761532" cy="5805264"/>
          </a:xfrm>
          <a:prstGeom prst="rect">
            <a:avLst/>
          </a:prstGeom>
        </p:spPr>
      </p:pic>
      <p:grpSp>
        <p:nvGrpSpPr>
          <p:cNvPr id="13" name="그룹 22">
            <a:extLst>
              <a:ext uri="{FF2B5EF4-FFF2-40B4-BE49-F238E27FC236}">
                <a16:creationId xmlns:a16="http://schemas.microsoft.com/office/drawing/2014/main" id="{17DDF8E2-B0F5-4867-B72C-82C709E4F94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11960" y="3083248"/>
            <a:ext cx="2973610" cy="691504"/>
            <a:chOff x="785782" y="3176578"/>
            <a:chExt cx="1904986" cy="651201"/>
          </a:xfrm>
        </p:grpSpPr>
        <p:sp>
          <p:nvSpPr>
            <p:cNvPr id="14" name="AutoShape 44">
              <a:extLst>
                <a:ext uri="{FF2B5EF4-FFF2-40B4-BE49-F238E27FC236}">
                  <a16:creationId xmlns:a16="http://schemas.microsoft.com/office/drawing/2014/main" id="{FD83ABE9-7F58-4EAE-989C-81130398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673200" lvl="1" fontAlgn="b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정상 실행 된 에뮬레이터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5" name="Line 45">
              <a:extLst>
                <a:ext uri="{FF2B5EF4-FFF2-40B4-BE49-F238E27FC236}">
                  <a16:creationId xmlns:a16="http://schemas.microsoft.com/office/drawing/2014/main" id="{C2AE2866-CCEC-4F22-93C6-1E33A5D9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0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 err="1"/>
              <a:t>도구창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41810-C108-44DF-AD8D-AC8464E5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17151"/>
            <a:ext cx="3973063" cy="55766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F35DA-C8C2-4633-91B7-C0F39E056141}"/>
              </a:ext>
            </a:extLst>
          </p:cNvPr>
          <p:cNvSpPr/>
          <p:nvPr/>
        </p:nvSpPr>
        <p:spPr>
          <a:xfrm>
            <a:off x="4283968" y="887293"/>
            <a:ext cx="2736304" cy="95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AndroidManifext.xml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앱 프로젝트에 반드시 있어야함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 도구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Android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 및 앱에 관한 필수 정보를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관리하는 파일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B5C6C6-AB1A-451D-95D6-4DD1EC13F1F0}"/>
              </a:ext>
            </a:extLst>
          </p:cNvPr>
          <p:cNvSpPr/>
          <p:nvPr/>
        </p:nvSpPr>
        <p:spPr>
          <a:xfrm>
            <a:off x="4312298" y="2060848"/>
            <a:ext cx="4076126" cy="95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-Java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파일이 관리 되는 디렉토리 기본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정상적으로 생성 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layout.xml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파일이 생성됨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Ex)java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하위 폴더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패키지명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-&gt;MainActivit.java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Res-&gt;Layout-&gt;activity_main.xml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EDD9D7-78C2-4505-872A-96EF396EFA8D}"/>
              </a:ext>
            </a:extLst>
          </p:cNvPr>
          <p:cNvCxnSpPr>
            <a:cxnSpLocks/>
          </p:cNvCxnSpPr>
          <p:nvPr/>
        </p:nvCxnSpPr>
        <p:spPr>
          <a:xfrm flipH="1">
            <a:off x="0" y="2924944"/>
            <a:ext cx="1331640" cy="648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66E43C-BB40-49C8-B8FA-60AC49331CBE}"/>
              </a:ext>
            </a:extLst>
          </p:cNvPr>
          <p:cNvCxnSpPr>
            <a:cxnSpLocks/>
          </p:cNvCxnSpPr>
          <p:nvPr/>
        </p:nvCxnSpPr>
        <p:spPr>
          <a:xfrm flipH="1" flipV="1">
            <a:off x="23028" y="3576327"/>
            <a:ext cx="1179240" cy="1071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BF9C37-5D95-4362-9698-2E1E975A2EDE}"/>
              </a:ext>
            </a:extLst>
          </p:cNvPr>
          <p:cNvSpPr/>
          <p:nvPr/>
        </p:nvSpPr>
        <p:spPr>
          <a:xfrm>
            <a:off x="4312298" y="3226692"/>
            <a:ext cx="4076126" cy="95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이미지 파일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layout , mipmap , String value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리소스 파일이 관리되는 디렉토리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91CB3F0-D0FD-46F5-B196-887DE5E96275}"/>
              </a:ext>
            </a:extLst>
          </p:cNvPr>
          <p:cNvCxnSpPr/>
          <p:nvPr/>
        </p:nvCxnSpPr>
        <p:spPr>
          <a:xfrm flipV="1">
            <a:off x="2627784" y="1700808"/>
            <a:ext cx="19442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8186E31-155E-4DBD-998C-4F7B65FC9C5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352117" y="2539614"/>
            <a:ext cx="2960181" cy="25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1877DE-AC53-47B5-87E6-986A8A04FD5D}"/>
              </a:ext>
            </a:extLst>
          </p:cNvPr>
          <p:cNvCxnSpPr>
            <a:cxnSpLocks/>
          </p:cNvCxnSpPr>
          <p:nvPr/>
        </p:nvCxnSpPr>
        <p:spPr>
          <a:xfrm flipV="1">
            <a:off x="1294094" y="3941487"/>
            <a:ext cx="3277906" cy="50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6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스마트폰의 운영체제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62580A-DB22-4266-B153-2FB14960BC66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dirty="0" err="1"/>
              <a:t>안드로이드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74</a:t>
            </a:r>
            <a:r>
              <a:rPr lang="en-US" altLang="ko-KR" dirty="0"/>
              <a:t>%, </a:t>
            </a:r>
            <a:r>
              <a:rPr lang="ko-KR" altLang="en-US" dirty="0" err="1"/>
              <a:t>아이폰</a:t>
            </a:r>
            <a:r>
              <a:rPr lang="en-US" altLang="ko-KR" dirty="0"/>
              <a:t>: 25%, </a:t>
            </a:r>
            <a:r>
              <a:rPr lang="ko-KR" altLang="en-US" dirty="0" err="1"/>
              <a:t>윈도폰</a:t>
            </a:r>
            <a:r>
              <a:rPr lang="en-US" altLang="ko-KR" dirty="0"/>
              <a:t>: 0.01%</a:t>
            </a:r>
            <a:r>
              <a:rPr lang="ko-KR" altLang="en-US" dirty="0"/>
              <a:t> 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771EB256-EE47-43CE-8EF5-B99EE28B8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21" y="2044950"/>
            <a:ext cx="6840142" cy="35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9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41810-C108-44DF-AD8D-AC8464E5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17151"/>
            <a:ext cx="3973063" cy="55766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F35DA-C8C2-4633-91B7-C0F39E056141}"/>
              </a:ext>
            </a:extLst>
          </p:cNvPr>
          <p:cNvSpPr/>
          <p:nvPr/>
        </p:nvSpPr>
        <p:spPr>
          <a:xfrm>
            <a:off x="4561732" y="1774909"/>
            <a:ext cx="3538660" cy="1819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Scripts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 빌드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 도구 안드로이드는 안드로이드 스튜디오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(IDE)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빌드 시스템이 서로 독립적이기 때문에 안드로이드 스튜디오는 코드의 작성과 편집만 담당함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수행됨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빌드에 사용할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버전부터 어플리케이션 버전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등을 설정함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5C734-BBA2-4B54-8B04-C72698F0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4547532"/>
            <a:ext cx="3973063" cy="1961009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1877DE-AC53-47B5-87E6-986A8A04FD5D}"/>
              </a:ext>
            </a:extLst>
          </p:cNvPr>
          <p:cNvCxnSpPr>
            <a:cxnSpLocks/>
          </p:cNvCxnSpPr>
          <p:nvPr/>
        </p:nvCxnSpPr>
        <p:spPr>
          <a:xfrm flipV="1">
            <a:off x="1960939" y="3594580"/>
            <a:ext cx="2755077" cy="1060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5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하단 </a:t>
            </a:r>
            <a:r>
              <a:rPr lang="ko-KR" altLang="en-US" dirty="0" err="1"/>
              <a:t>도구창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7685E3-9D05-4799-B582-A51BD6EC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CCBFBB-A19F-4708-B7A7-093059E2092D}"/>
              </a:ext>
            </a:extLst>
          </p:cNvPr>
          <p:cNvSpPr/>
          <p:nvPr/>
        </p:nvSpPr>
        <p:spPr>
          <a:xfrm>
            <a:off x="755576" y="2398942"/>
            <a:ext cx="2880320" cy="158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LogCat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실행 상태에서 로그를 확인할 때 사용함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메시지 확인 이나 디버깅 시 또는 사용자가 원하는 값이 정상적으로 로그에 남는지 확인가능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7B91360-0574-467B-90AD-F43806671E08}"/>
              </a:ext>
            </a:extLst>
          </p:cNvPr>
          <p:cNvCxnSpPr>
            <a:cxnSpLocks/>
          </p:cNvCxnSpPr>
          <p:nvPr/>
        </p:nvCxnSpPr>
        <p:spPr>
          <a:xfrm flipV="1">
            <a:off x="387031" y="4005064"/>
            <a:ext cx="1016617" cy="1583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C7EECB-F086-4E06-922E-B14464C8EE5F}"/>
              </a:ext>
            </a:extLst>
          </p:cNvPr>
          <p:cNvSpPr/>
          <p:nvPr/>
        </p:nvSpPr>
        <p:spPr>
          <a:xfrm>
            <a:off x="1322346" y="4354912"/>
            <a:ext cx="2304256" cy="1007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 Inspector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-API26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에뮬레이터 또는 기기에서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사용할수있으며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디버깅 하는 용도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사용안함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56C51E6-3940-4B5E-98DA-D5ED31CBEDD0}"/>
              </a:ext>
            </a:extLst>
          </p:cNvPr>
          <p:cNvCxnSpPr>
            <a:cxnSpLocks/>
          </p:cNvCxnSpPr>
          <p:nvPr/>
        </p:nvCxnSpPr>
        <p:spPr>
          <a:xfrm flipV="1">
            <a:off x="1115616" y="5362565"/>
            <a:ext cx="675063" cy="189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09F8A2-0147-465A-B0FF-64B51567F6CE}"/>
              </a:ext>
            </a:extLst>
          </p:cNvPr>
          <p:cNvSpPr/>
          <p:nvPr/>
        </p:nvSpPr>
        <p:spPr>
          <a:xfrm>
            <a:off x="3842626" y="3645024"/>
            <a:ext cx="2542675" cy="1007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Profiler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앱의 반응이 느리거나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작동멈춤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비정상 종료 시 전력 문제인지 체크하는 용도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73BDCE3-7DAF-4A92-8BF9-2202F758A77F}"/>
              </a:ext>
            </a:extLst>
          </p:cNvPr>
          <p:cNvCxnSpPr>
            <a:cxnSpLocks/>
          </p:cNvCxnSpPr>
          <p:nvPr/>
        </p:nvCxnSpPr>
        <p:spPr>
          <a:xfrm flipV="1">
            <a:off x="1656005" y="4501771"/>
            <a:ext cx="2483947" cy="1144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8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하단 </a:t>
            </a:r>
            <a:r>
              <a:rPr lang="ko-KR" altLang="en-US" dirty="0" err="1"/>
              <a:t>도구창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5E345B-91AE-4BD2-944D-080FBEB4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25671"/>
            <a:ext cx="3924300" cy="3990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A25099-9202-47B2-B1A2-16013EED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6870"/>
            <a:ext cx="3505200" cy="3286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F5F309-F5BB-4B31-AD09-9CEDA7601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077072"/>
            <a:ext cx="2232892" cy="2323722"/>
          </a:xfrm>
          <a:prstGeom prst="rect">
            <a:avLst/>
          </a:prstGeom>
        </p:spPr>
      </p:pic>
      <p:sp>
        <p:nvSpPr>
          <p:cNvPr id="21" name="오른쪽 화살표 14">
            <a:extLst>
              <a:ext uri="{FF2B5EF4-FFF2-40B4-BE49-F238E27FC236}">
                <a16:creationId xmlns:a16="http://schemas.microsoft.com/office/drawing/2014/main" id="{EAD294A7-BF22-4CA0-8488-39B207F5D217}"/>
              </a:ext>
            </a:extLst>
          </p:cNvPr>
          <p:cNvSpPr/>
          <p:nvPr/>
        </p:nvSpPr>
        <p:spPr>
          <a:xfrm>
            <a:off x="4234021" y="3068960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14">
            <a:extLst>
              <a:ext uri="{FF2B5EF4-FFF2-40B4-BE49-F238E27FC236}">
                <a16:creationId xmlns:a16="http://schemas.microsoft.com/office/drawing/2014/main" id="{7F400CA8-2F5B-4AFE-B091-2F89EB25A47A}"/>
              </a:ext>
            </a:extLst>
          </p:cNvPr>
          <p:cNvSpPr/>
          <p:nvPr/>
        </p:nvSpPr>
        <p:spPr>
          <a:xfrm>
            <a:off x="6324600" y="4810308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4F8B1B-7F06-436C-80C7-694F3FB72575}"/>
              </a:ext>
            </a:extLst>
          </p:cNvPr>
          <p:cNvSpPr/>
          <p:nvPr/>
        </p:nvSpPr>
        <p:spPr>
          <a:xfrm>
            <a:off x="2339752" y="5088566"/>
            <a:ext cx="2880320" cy="158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설치 후 기종에 따라 다르므로 안되면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P59~p67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83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단축키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ED38D-C679-440C-AB82-759B0568837E}"/>
              </a:ext>
            </a:extLst>
          </p:cNvPr>
          <p:cNvSpPr txBox="1"/>
          <p:nvPr/>
        </p:nvSpPr>
        <p:spPr>
          <a:xfrm>
            <a:off x="115759" y="825671"/>
            <a:ext cx="4240217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라인 이동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줄이동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alt + shift + up/down (</a:t>
            </a:r>
            <a:r>
              <a:rPr lang="ko-KR" altLang="en-US" sz="1400" b="0" i="0" dirty="0" err="1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한줄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씩 이동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shift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up/down (</a:t>
            </a:r>
            <a:r>
              <a:rPr lang="ko-KR" altLang="en-US" sz="12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아래 다른 줄을 넘어 이동</a:t>
            </a:r>
            <a:r>
              <a:rPr lang="en-US" altLang="ko-KR" sz="12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200" b="0" i="0" dirty="0">
              <a:solidFill>
                <a:srgbClr val="151515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라인 삭제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0B0706"/>
                </a:solidFill>
                <a:effectLst/>
                <a:latin typeface="Noto Sans"/>
              </a:rPr>
              <a:t> ctrl + y</a:t>
            </a:r>
            <a:br>
              <a:rPr lang="en-US" altLang="ko-KR" sz="1200" b="0" i="0" dirty="0">
                <a:solidFill>
                  <a:srgbClr val="0B0706"/>
                </a:solidFill>
                <a:effectLst/>
                <a:latin typeface="Noto Sans"/>
              </a:rPr>
            </a:br>
            <a:endParaRPr lang="en-US" altLang="ko-KR" sz="1200" b="0" i="0" dirty="0">
              <a:solidFill>
                <a:srgbClr val="0B0706"/>
              </a:solidFill>
              <a:effectLst/>
              <a:latin typeface="Noto San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라인 복제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d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블럭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모드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 +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영역 드래그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 처리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/ (//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shift + / (/**/)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들여쓰기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줄정리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Ctrl + Alt + L (xml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경우에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따라순서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바뀜 주의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도우미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Alt 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Ctrl + 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(replace)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Ctrl + 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분석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호출 부에서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&gt;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본체로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F4  , Ctrl + Enter , Ctrl +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클릭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이용한 파일보기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E</a:t>
            </a:r>
          </a:p>
        </p:txBody>
      </p:sp>
    </p:spTree>
    <p:extLst>
      <p:ext uri="{BB962C8B-B14F-4D97-AF65-F5344CB8AC3E}">
        <p14:creationId xmlns:p14="http://schemas.microsoft.com/office/powerpoint/2010/main" val="408394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버전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E752ED-C4BE-4E78-86E7-DF80990A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26" y="777280"/>
            <a:ext cx="1859591" cy="5712249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DFC7C3D-CBC0-4182-B579-CB25B47013F1}"/>
              </a:ext>
            </a:extLst>
          </p:cNvPr>
          <p:cNvSpPr>
            <a:spLocks noGrp="1"/>
          </p:cNvSpPr>
          <p:nvPr/>
        </p:nvSpPr>
        <p:spPr>
          <a:xfrm>
            <a:off x="1907704" y="6508926"/>
            <a:ext cx="3275856" cy="25449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Android 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버전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지금은 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R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739791C-7991-4121-BB13-EF49F1414EC8}"/>
              </a:ext>
            </a:extLst>
          </p:cNvPr>
          <p:cNvSpPr>
            <a:spLocks noGrp="1"/>
          </p:cNvSpPr>
          <p:nvPr/>
        </p:nvSpPr>
        <p:spPr>
          <a:xfrm>
            <a:off x="7208500" y="6496039"/>
            <a:ext cx="1812867" cy="25449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Eclipse 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버전 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75F4C979-7939-4FF0-89BA-C34118EDE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94"/>
          <a:stretch/>
        </p:blipFill>
        <p:spPr>
          <a:xfrm>
            <a:off x="827584" y="1118947"/>
            <a:ext cx="5724435" cy="47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CD8CDB5-6044-4CD3-9BDF-2EE9158C3E76}"/>
              </a:ext>
            </a:extLst>
          </p:cNvPr>
          <p:cNvSpPr>
            <a:spLocks noGrp="1"/>
          </p:cNvSpPr>
          <p:nvPr/>
        </p:nvSpPr>
        <p:spPr>
          <a:xfrm>
            <a:off x="179512" y="981418"/>
            <a:ext cx="5175820" cy="5831958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안드로이드의 사전적 의미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: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인간과 똑같은 모습을 하고 인간과 닮은 행동을 하는 로봇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또는 그러한 지적 생명체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공상 과학 소설 등에 등장하는 인조인간 같은 것이라고 정의되어 있음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0" indent="0" algn="l" latinLnBrk="1">
              <a:lnSpc>
                <a:spcPct val="170000"/>
              </a:lnSpc>
              <a:buNone/>
            </a:pPr>
            <a:endParaRPr lang="en-US" altLang="ko-KR" sz="1100" b="0" i="0" dirty="0">
              <a:solidFill>
                <a:srgbClr val="555555"/>
              </a:solidFill>
              <a:effectLst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개발 측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에서 말하는 안드로이드는 </a:t>
            </a:r>
            <a:r>
              <a:rPr lang="ko-KR" altLang="en-US" sz="1400" b="0" i="0" dirty="0">
                <a:solidFill>
                  <a:srgbClr val="FF0000"/>
                </a:solidFill>
                <a:effectLst/>
              </a:rPr>
              <a:t>모바일 </a:t>
            </a:r>
            <a:r>
              <a:rPr lang="en-US" altLang="ko-KR" sz="1400" b="0" i="0" dirty="0">
                <a:solidFill>
                  <a:srgbClr val="FF0000"/>
                </a:solidFill>
                <a:effectLst/>
              </a:rPr>
              <a:t>OS (Operating System)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ko-KR" altLang="en-US" sz="1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종류중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하나이자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다양한 서비스를 제공하는 </a:t>
            </a:r>
            <a:r>
              <a:rPr lang="ko-KR" altLang="en-US" sz="1400" b="0" i="0" dirty="0">
                <a:solidFill>
                  <a:srgbClr val="FF0000"/>
                </a:solidFill>
                <a:effectLst/>
              </a:rPr>
              <a:t>플랫폼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이다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0" indent="0" algn="l" latinLnBrk="1">
              <a:lnSpc>
                <a:spcPct val="170000"/>
              </a:lnSpc>
              <a:buNone/>
            </a:pPr>
            <a:endParaRPr lang="en-US" altLang="ko-KR" sz="1600" dirty="0">
              <a:solidFill>
                <a:srgbClr val="666666"/>
              </a:solidFill>
            </a:endParaRP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altLang="ko-KR" sz="1500" b="0" i="0" dirty="0">
                <a:solidFill>
                  <a:srgbClr val="FF0000"/>
                </a:solidFill>
                <a:effectLst/>
              </a:rPr>
              <a:t>OS</a:t>
            </a:r>
            <a:r>
              <a:rPr lang="en-US" altLang="ko-KR" sz="1500" b="0" i="0" dirty="0">
                <a:effectLst/>
              </a:rPr>
              <a:t>: </a:t>
            </a:r>
            <a:r>
              <a:rPr lang="ko-KR" altLang="en-US" sz="1500" b="0" i="0" dirty="0">
                <a:effectLst/>
              </a:rPr>
              <a:t>하드웨어를 관리하고 소프트웨어를 실행하기 위한 시스템입니다</a:t>
            </a:r>
            <a:r>
              <a:rPr lang="en-US" altLang="ko-KR" sz="1500" b="0" i="0" dirty="0">
                <a:effectLst/>
              </a:rPr>
              <a:t>. </a:t>
            </a:r>
            <a:r>
              <a:rPr lang="ko-KR" altLang="en-US" sz="1500" b="0" i="0" dirty="0">
                <a:effectLst/>
              </a:rPr>
              <a:t>안드로이드 또한 휴대폰</a:t>
            </a:r>
            <a:r>
              <a:rPr lang="en-US" altLang="ko-KR" sz="1500" b="0" i="0" dirty="0">
                <a:effectLst/>
              </a:rPr>
              <a:t>(</a:t>
            </a:r>
            <a:r>
              <a:rPr lang="ko-KR" altLang="en-US" sz="1500" b="0" i="0" dirty="0">
                <a:effectLst/>
              </a:rPr>
              <a:t>하드웨어</a:t>
            </a:r>
            <a:r>
              <a:rPr lang="en-US" altLang="ko-KR" sz="1500" b="0" i="0" dirty="0">
                <a:effectLst/>
              </a:rPr>
              <a:t>)</a:t>
            </a:r>
            <a:r>
              <a:rPr lang="ko-KR" altLang="en-US" sz="1500" b="0" i="0" dirty="0">
                <a:effectLst/>
              </a:rPr>
              <a:t>에서 특정 앱</a:t>
            </a:r>
            <a:r>
              <a:rPr lang="en-US" altLang="ko-KR" sz="1500" b="0" i="0" dirty="0">
                <a:effectLst/>
              </a:rPr>
              <a:t>(</a:t>
            </a:r>
            <a:r>
              <a:rPr lang="ko-KR" altLang="en-US" sz="1500" b="0" i="0" dirty="0">
                <a:effectLst/>
              </a:rPr>
              <a:t>응용 프로그램</a:t>
            </a:r>
            <a:r>
              <a:rPr lang="en-US" altLang="ko-KR" sz="1500" b="0" i="0" dirty="0">
                <a:effectLst/>
              </a:rPr>
              <a:t>)</a:t>
            </a:r>
            <a:r>
              <a:rPr lang="ko-KR" altLang="en-US" sz="1500" b="0" i="0" dirty="0">
                <a:effectLst/>
              </a:rPr>
              <a:t>을 실행하기 위한 시스템입니다</a:t>
            </a:r>
            <a:r>
              <a:rPr lang="en-US" altLang="ko-KR" sz="1500" b="0" i="0" dirty="0">
                <a:effectLst/>
              </a:rPr>
              <a:t>. </a:t>
            </a:r>
          </a:p>
          <a:p>
            <a:pPr algn="l">
              <a:lnSpc>
                <a:spcPct val="170000"/>
              </a:lnSpc>
            </a:pPr>
            <a:endParaRPr lang="ko-KR" altLang="en-US" sz="1500" b="0" i="0" dirty="0">
              <a:effectLst/>
            </a:endParaRP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5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다수가 참여할 수 있는 하나의 장이며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안에서 다양한 가치를 공유하며 새로운 가치를 창출하는 공간입니다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또한 다양한 서비스를 사용하는 사용자와 개발하는 개발자들이 공존하여 다양한 가치를 창출하는 공간입니다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br>
              <a:rPr lang="ko-KR" altLang="en-US" sz="1500" dirty="0"/>
            </a:br>
            <a:endParaRPr lang="en-US" altLang="ko-KR" sz="1500" b="0" i="0" dirty="0">
              <a:solidFill>
                <a:srgbClr val="555555"/>
              </a:solidFill>
              <a:effectLst/>
            </a:endParaRP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5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결론적으로 </a:t>
            </a:r>
            <a:r>
              <a:rPr lang="ko-KR" altLang="en-US" sz="1500" b="1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안드로이드란</a:t>
            </a:r>
            <a:r>
              <a:rPr lang="ko-KR" altLang="en-US" sz="15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구글에서 만든 </a:t>
            </a:r>
            <a:r>
              <a:rPr lang="ko-KR" altLang="en-US" sz="15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스마트폰용 운영체제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운영체제와 미들웨어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MMS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등을 하나로 묶어 서비스를 제공하며 다양한 어플리케이션을 만들어 설치하면 실행될 수 있도록 구성된 어플리케이션 플랫폼이라고도 볼 수 있습니다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많은 사람들이 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iOS(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 운영체제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견주어 스마트폰과 </a:t>
            </a:r>
            <a:r>
              <a:rPr lang="ko-KR" altLang="en-US" sz="15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태블릿으로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안드로이드 운영체제를 사용하면서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안드로이드는 세계 모바일 시장에서 가장 성공한 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평가를 </a:t>
            </a:r>
            <a:r>
              <a:rPr lang="ko-KR" altLang="en-US" sz="15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받고있습니다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안드로이드는 리눅스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(Linux)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제작되었고 언어는 자바를 사용합니다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sz="15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endParaRPr lang="en-US" altLang="ko-KR" sz="2000" b="0" i="0" dirty="0">
              <a:solidFill>
                <a:srgbClr val="555555"/>
              </a:solidFill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046ED-47A2-48CF-BD9E-A0F3CE89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107742"/>
            <a:ext cx="2487695" cy="357931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4B65366-8FA7-4F19-AA38-9BEB3A67C359}"/>
              </a:ext>
            </a:extLst>
          </p:cNvPr>
          <p:cNvSpPr>
            <a:spLocks noGrp="1"/>
          </p:cNvSpPr>
          <p:nvPr/>
        </p:nvSpPr>
        <p:spPr>
          <a:xfrm>
            <a:off x="5717611" y="1556792"/>
            <a:ext cx="3275856" cy="254496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1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 (Operating  System) : </a:t>
            </a:r>
            <a:r>
              <a:rPr lang="ko-KR" altLang="en-US" sz="1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69355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CD8CDB5-6044-4CD3-9BDF-2EE9158C3E76}"/>
              </a:ext>
            </a:extLst>
          </p:cNvPr>
          <p:cNvSpPr>
            <a:spLocks noGrp="1"/>
          </p:cNvSpPr>
          <p:nvPr/>
        </p:nvSpPr>
        <p:spPr>
          <a:xfrm>
            <a:off x="179512" y="3993934"/>
            <a:ext cx="8928992" cy="2819442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특징은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br>
              <a:rPr lang="en-US" altLang="ko-KR" sz="1200" dirty="0">
                <a:solidFill>
                  <a:srgbClr val="666666"/>
                </a:solidFill>
                <a:latin typeface="Nanum Gothic"/>
              </a:rPr>
            </a:b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ios</a:t>
            </a:r>
            <a:r>
              <a:rPr lang="ko-KR" alt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달리 오픈소스 기반입니다</a:t>
            </a: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오픈 소스이기 때문에 기업이나 개인이 각자 안드로이드 프로그램을 독자적으로 개발해 탑재할 수 있다는 것입니다</a:t>
            </a: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- </a:t>
            </a:r>
            <a:r>
              <a:rPr lang="ko-KR" alt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휴대폰에서 제공하는 기능</a:t>
            </a: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사진 촬영</a:t>
            </a: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선택</a:t>
            </a: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관련된 화면이나 기능들을 따로 만들지 않아도 쉽게 사용할 수 있습니다</a:t>
            </a:r>
            <a:r>
              <a:rPr lang="en-US" altLang="ko-K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버전</a:t>
            </a:r>
            <a:br>
              <a:rPr lang="en-US" altLang="ko-KR" sz="12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</a:t>
            </a:r>
            <a:r>
              <a:rPr lang="en-US" altLang="ko-KR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주기적으로 업데이트가 되면서 발전하고 있습니다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버전별로 추가된 기능도 삭제된 기능도 있습니다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그렇기 때문에 구현 하려는 기능이 나의 </a:t>
            </a:r>
            <a:r>
              <a:rPr lang="en-US" altLang="ko-KR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minSdk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사용할 수 있는 기능인지 확인이 필요합니다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개발을 시작한지 얼마 안 된 분이시라면 이런 것도 있다는 걸 </a:t>
            </a:r>
            <a:r>
              <a:rPr lang="ko-KR" altLang="en-US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알아두셔야합니다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라이브러리나 특정 모듈을 사용하면서 해당 기능들의 최소 </a:t>
            </a:r>
            <a:r>
              <a:rPr lang="en-US" altLang="ko-KR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무엇인지 한번 확인해보세요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br>
              <a:rPr lang="ko-KR" altLang="en-US" sz="1200" dirty="0">
                <a:effectLst/>
                <a:latin typeface="Iropke Batang"/>
              </a:rPr>
            </a:b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grpSp>
        <p:nvGrpSpPr>
          <p:cNvPr id="12" name="그룹 28">
            <a:extLst>
              <a:ext uri="{FF2B5EF4-FFF2-40B4-BE49-F238E27FC236}">
                <a16:creationId xmlns:a16="http://schemas.microsoft.com/office/drawing/2014/main" id="{4498A572-7A0C-41B6-9FC6-6F23AEF93EB0}"/>
              </a:ext>
            </a:extLst>
          </p:cNvPr>
          <p:cNvGrpSpPr>
            <a:grpSpLocks/>
          </p:cNvGrpSpPr>
          <p:nvPr/>
        </p:nvGrpSpPr>
        <p:grpSpPr bwMode="auto">
          <a:xfrm>
            <a:off x="3060653" y="1440144"/>
            <a:ext cx="3257389" cy="2091815"/>
            <a:chOff x="8405852" y="2000240"/>
            <a:chExt cx="4814888" cy="2733675"/>
          </a:xfrm>
        </p:grpSpPr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65E83011-89F4-4C74-A605-5F054093C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4788" y="2627623"/>
              <a:ext cx="2132025" cy="3267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97667" tIns="48834" rIns="97667" bIns="48834">
              <a:spAutoFit/>
            </a:bodyPr>
            <a:lstStyle/>
            <a:p>
              <a:pPr algn="just" defTabSz="814388" eaLnBrk="1" fontAlgn="b" latinLnBrk="1" hangingPunct="1">
                <a:spcBef>
                  <a:spcPct val="10000"/>
                </a:spcBef>
                <a:defRPr/>
              </a:pPr>
              <a:endParaRPr lang="ko-KR" altLang="ko-KR" sz="15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휴먼새내기체" pitchFamily="18" charset="-127"/>
              </a:endParaRPr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217ACFF4-DCBC-4F28-A72C-5A951238B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7765" y="2030403"/>
              <a:ext cx="4752975" cy="2703512"/>
            </a:xfrm>
            <a:prstGeom prst="ellipse">
              <a:avLst/>
            </a:prstGeom>
            <a:gradFill rotWithShape="0">
              <a:gsLst>
                <a:gs pos="0">
                  <a:srgbClr val="336699"/>
                </a:gs>
                <a:gs pos="50000">
                  <a:srgbClr val="E6ECF3"/>
                </a:gs>
                <a:gs pos="100000">
                  <a:srgbClr val="3366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5" name="Arc 7">
              <a:extLst>
                <a:ext uri="{FF2B5EF4-FFF2-40B4-BE49-F238E27FC236}">
                  <a16:creationId xmlns:a16="http://schemas.microsoft.com/office/drawing/2014/main" id="{1A3165D2-8358-4BF9-B058-DA35B62CD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52" y="2011353"/>
              <a:ext cx="2425700" cy="1835150"/>
            </a:xfrm>
            <a:custGeom>
              <a:avLst/>
              <a:gdLst>
                <a:gd name="T0" fmla="*/ 2147483646 w 22499"/>
                <a:gd name="T1" fmla="*/ 2147483646 h 32778"/>
                <a:gd name="T2" fmla="*/ 2147483646 w 22499"/>
                <a:gd name="T3" fmla="*/ 2147483646 h 32778"/>
                <a:gd name="T4" fmla="*/ 2147483646 w 22499"/>
                <a:gd name="T5" fmla="*/ 2147483646 h 32778"/>
                <a:gd name="T6" fmla="*/ 0 60000 65536"/>
                <a:gd name="T7" fmla="*/ 0 60000 65536"/>
                <a:gd name="T8" fmla="*/ 0 60000 65536"/>
                <a:gd name="T9" fmla="*/ 0 w 22499"/>
                <a:gd name="T10" fmla="*/ 0 h 32778"/>
                <a:gd name="T11" fmla="*/ 22499 w 22499"/>
                <a:gd name="T12" fmla="*/ 32778 h 327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99" h="32778" fill="none" extrusionOk="0">
                  <a:moveTo>
                    <a:pt x="3117" y="32777"/>
                  </a:moveTo>
                  <a:cubicBezTo>
                    <a:pt x="1077" y="29406"/>
                    <a:pt x="0" y="2554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1899" y="-1"/>
                    <a:pt x="22199" y="6"/>
                    <a:pt x="22499" y="18"/>
                  </a:cubicBezTo>
                </a:path>
                <a:path w="22499" h="32778" stroke="0" extrusionOk="0">
                  <a:moveTo>
                    <a:pt x="3117" y="32777"/>
                  </a:moveTo>
                  <a:cubicBezTo>
                    <a:pt x="1077" y="29406"/>
                    <a:pt x="0" y="2554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1899" y="-1"/>
                    <a:pt x="22199" y="6"/>
                    <a:pt x="22499" y="18"/>
                  </a:cubicBezTo>
                  <a:lnTo>
                    <a:pt x="21600" y="21600"/>
                  </a:lnTo>
                  <a:lnTo>
                    <a:pt x="3117" y="32777"/>
                  </a:lnTo>
                  <a:close/>
                </a:path>
              </a:pathLst>
            </a:custGeom>
            <a:solidFill>
              <a:srgbClr val="D2E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Arc 8">
              <a:extLst>
                <a:ext uri="{FF2B5EF4-FFF2-40B4-BE49-F238E27FC236}">
                  <a16:creationId xmlns:a16="http://schemas.microsoft.com/office/drawing/2014/main" id="{96D88794-E9E0-4E7A-9C3E-C9E71AFD3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77" y="2090728"/>
              <a:ext cx="4333875" cy="2357437"/>
            </a:xfrm>
            <a:custGeom>
              <a:avLst/>
              <a:gdLst>
                <a:gd name="T0" fmla="*/ 2147483646 w 40627"/>
                <a:gd name="T1" fmla="*/ 0 h 43001"/>
                <a:gd name="T2" fmla="*/ 0 w 40627"/>
                <a:gd name="T3" fmla="*/ 2147483646 h 43001"/>
                <a:gd name="T4" fmla="*/ 2147483646 w 40627"/>
                <a:gd name="T5" fmla="*/ 2147483646 h 43001"/>
                <a:gd name="T6" fmla="*/ 0 60000 65536"/>
                <a:gd name="T7" fmla="*/ 0 60000 65536"/>
                <a:gd name="T8" fmla="*/ 0 60000 65536"/>
                <a:gd name="T9" fmla="*/ 0 w 40627"/>
                <a:gd name="T10" fmla="*/ 0 h 43001"/>
                <a:gd name="T11" fmla="*/ 40627 w 40627"/>
                <a:gd name="T12" fmla="*/ 43001 h 430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627" h="43001" fill="none" extrusionOk="0">
                  <a:moveTo>
                    <a:pt x="21952" y="-1"/>
                  </a:moveTo>
                  <a:cubicBezTo>
                    <a:pt x="32651" y="1462"/>
                    <a:pt x="40627" y="10601"/>
                    <a:pt x="40627" y="21401"/>
                  </a:cubicBezTo>
                  <a:cubicBezTo>
                    <a:pt x="40627" y="33330"/>
                    <a:pt x="30956" y="43001"/>
                    <a:pt x="19027" y="43001"/>
                  </a:cubicBezTo>
                  <a:cubicBezTo>
                    <a:pt x="11074" y="43001"/>
                    <a:pt x="3764" y="38630"/>
                    <a:pt x="-1" y="31625"/>
                  </a:cubicBezTo>
                </a:path>
                <a:path w="40627" h="43001" stroke="0" extrusionOk="0">
                  <a:moveTo>
                    <a:pt x="21952" y="-1"/>
                  </a:moveTo>
                  <a:cubicBezTo>
                    <a:pt x="32651" y="1462"/>
                    <a:pt x="40627" y="10601"/>
                    <a:pt x="40627" y="21401"/>
                  </a:cubicBezTo>
                  <a:cubicBezTo>
                    <a:pt x="40627" y="33330"/>
                    <a:pt x="30956" y="43001"/>
                    <a:pt x="19027" y="43001"/>
                  </a:cubicBezTo>
                  <a:cubicBezTo>
                    <a:pt x="11074" y="43001"/>
                    <a:pt x="3764" y="38630"/>
                    <a:pt x="-1" y="31625"/>
                  </a:cubicBezTo>
                  <a:lnTo>
                    <a:pt x="19027" y="21401"/>
                  </a:lnTo>
                  <a:lnTo>
                    <a:pt x="21952" y="-1"/>
                  </a:lnTo>
                  <a:close/>
                </a:path>
              </a:pathLst>
            </a:custGeom>
            <a:solidFill>
              <a:srgbClr val="8AC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rc 9">
              <a:extLst>
                <a:ext uri="{FF2B5EF4-FFF2-40B4-BE49-F238E27FC236}">
                  <a16:creationId xmlns:a16="http://schemas.microsoft.com/office/drawing/2014/main" id="{BD608CA5-0FD8-4510-ACF1-30334F05A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102" y="2000240"/>
              <a:ext cx="2352675" cy="1851025"/>
            </a:xfrm>
            <a:custGeom>
              <a:avLst/>
              <a:gdLst>
                <a:gd name="T0" fmla="*/ 0 w 21600"/>
                <a:gd name="T1" fmla="*/ 0 h 33250"/>
                <a:gd name="T2" fmla="*/ 2147483646 w 21600"/>
                <a:gd name="T3" fmla="*/ 2147483646 h 33250"/>
                <a:gd name="T4" fmla="*/ 0 w 21600"/>
                <a:gd name="T5" fmla="*/ 2147483646 h 3325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3250"/>
                <a:gd name="T11" fmla="*/ 21600 w 21600"/>
                <a:gd name="T12" fmla="*/ 33250 h 332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325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729"/>
                    <a:pt x="20416" y="29772"/>
                    <a:pt x="18188" y="33249"/>
                  </a:cubicBezTo>
                </a:path>
                <a:path w="21600" h="3325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729"/>
                    <a:pt x="20416" y="29772"/>
                    <a:pt x="18188" y="3324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A4D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E6065280-46ED-4463-8524-0BB295740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8715" y="2771765"/>
              <a:ext cx="2130425" cy="881063"/>
            </a:xfrm>
            <a:prstGeom prst="ellipse">
              <a:avLst/>
            </a:prstGeom>
            <a:gradFill rotWithShape="0">
              <a:gsLst>
                <a:gs pos="0">
                  <a:srgbClr val="98781E"/>
                </a:gs>
                <a:gs pos="50000">
                  <a:srgbClr val="F2EFE4"/>
                </a:gs>
                <a:gs pos="100000">
                  <a:srgbClr val="98781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F8D1726D-24FF-4802-80C3-8AD7BD9B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9990" y="2954328"/>
              <a:ext cx="2051050" cy="736600"/>
            </a:xfrm>
            <a:prstGeom prst="ellipse">
              <a:avLst/>
            </a:prstGeom>
            <a:gradFill rotWithShape="0">
              <a:gsLst>
                <a:gs pos="0">
                  <a:srgbClr val="F6E4A4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F331C96B-F7E8-4178-BD18-F26E4A52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415" y="2597140"/>
              <a:ext cx="2339975" cy="1216025"/>
            </a:xfrm>
            <a:prstGeom prst="ellipse">
              <a:avLst/>
            </a:prstGeom>
            <a:solidFill>
              <a:srgbClr val="DDDDDD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</p:grpSp>
      <p:sp>
        <p:nvSpPr>
          <p:cNvPr id="21" name="타원 4">
            <a:extLst>
              <a:ext uri="{FF2B5EF4-FFF2-40B4-BE49-F238E27FC236}">
                <a16:creationId xmlns:a16="http://schemas.microsoft.com/office/drawing/2014/main" id="{706EDE0F-52E7-42AB-A6B8-168D8E95A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20" y="1164556"/>
            <a:ext cx="1444154" cy="7269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8100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b" latinLnBrk="1" hangingPunct="1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FFCC"/>
                </a:solidFill>
              </a:rPr>
              <a:t>오픈 소스</a:t>
            </a:r>
          </a:p>
        </p:txBody>
      </p:sp>
      <p:sp>
        <p:nvSpPr>
          <p:cNvPr id="22" name="타원 4">
            <a:extLst>
              <a:ext uri="{FF2B5EF4-FFF2-40B4-BE49-F238E27FC236}">
                <a16:creationId xmlns:a16="http://schemas.microsoft.com/office/drawing/2014/main" id="{4C74E709-57FD-44A7-84E8-0C1B3EA8A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848" y="1056747"/>
            <a:ext cx="1444154" cy="7269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8100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b" latinLnBrk="1" hangingPunct="1">
              <a:defRPr/>
            </a:pPr>
            <a:r>
              <a:rPr lang="ko-KR" altLang="en-US" sz="2000" b="1" dirty="0">
                <a:solidFill>
                  <a:srgbClr val="FFFFCC"/>
                </a:solidFill>
              </a:rPr>
              <a:t>완벽한</a:t>
            </a:r>
            <a:endParaRPr lang="en-US" altLang="ko-KR" sz="2000" b="1" dirty="0">
              <a:solidFill>
                <a:srgbClr val="FFFFCC"/>
              </a:solidFill>
            </a:endParaRPr>
          </a:p>
          <a:p>
            <a:pPr algn="ctr" eaLnBrk="1" fontAlgn="b" latinLnBrk="1" hangingPunct="1">
              <a:defRPr/>
            </a:pPr>
            <a:r>
              <a:rPr lang="ko-KR" altLang="en-US" sz="2000" b="1" dirty="0">
                <a:solidFill>
                  <a:srgbClr val="FFFFCC"/>
                </a:solidFill>
              </a:rPr>
              <a:t>컴포넌트</a:t>
            </a:r>
          </a:p>
        </p:txBody>
      </p:sp>
      <p:sp>
        <p:nvSpPr>
          <p:cNvPr id="23" name="타원 4">
            <a:extLst>
              <a:ext uri="{FF2B5EF4-FFF2-40B4-BE49-F238E27FC236}">
                <a16:creationId xmlns:a16="http://schemas.microsoft.com/office/drawing/2014/main" id="{907E5A47-80A1-499C-8948-011AC56D1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65" y="2631328"/>
            <a:ext cx="1444154" cy="72692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8100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b" latinLnBrk="1" hangingPunct="1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FFCC"/>
                </a:solidFill>
              </a:rPr>
              <a:t>무료</a:t>
            </a:r>
          </a:p>
        </p:txBody>
      </p:sp>
      <p:sp>
        <p:nvSpPr>
          <p:cNvPr id="24" name="타원 4">
            <a:extLst>
              <a:ext uri="{FF2B5EF4-FFF2-40B4-BE49-F238E27FC236}">
                <a16:creationId xmlns:a16="http://schemas.microsoft.com/office/drawing/2014/main" id="{A5B294E9-46E6-46B0-A6C0-140DAE90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248" y="2770133"/>
            <a:ext cx="1444154" cy="7269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8100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b" latinLnBrk="1" hangingPunct="1">
              <a:defRPr/>
            </a:pPr>
            <a:r>
              <a:rPr lang="ko-KR" altLang="en-US" sz="2000" b="1" dirty="0">
                <a:solidFill>
                  <a:srgbClr val="FFFFCC"/>
                </a:solidFill>
              </a:rPr>
              <a:t>자바</a:t>
            </a:r>
          </a:p>
        </p:txBody>
      </p:sp>
      <p:sp>
        <p:nvSpPr>
          <p:cNvPr id="25" name="타원 4">
            <a:extLst>
              <a:ext uri="{FF2B5EF4-FFF2-40B4-BE49-F238E27FC236}">
                <a16:creationId xmlns:a16="http://schemas.microsoft.com/office/drawing/2014/main" id="{AF581D96-3C01-42E4-A3C1-CF7ED3D05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734" y="1977783"/>
            <a:ext cx="1444154" cy="72692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8100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b" latinLnBrk="1" hangingPunct="1">
              <a:defRPr/>
            </a:pPr>
            <a:r>
              <a:rPr lang="ko-KR" altLang="en-US" sz="2000" b="1" dirty="0">
                <a:solidFill>
                  <a:srgbClr val="FFFFCC"/>
                </a:solidFill>
              </a:rPr>
              <a:t>뛰어난 성능</a:t>
            </a:r>
          </a:p>
        </p:txBody>
      </p:sp>
    </p:spTree>
    <p:extLst>
      <p:ext uri="{BB962C8B-B14F-4D97-AF65-F5344CB8AC3E}">
        <p14:creationId xmlns:p14="http://schemas.microsoft.com/office/powerpoint/2010/main" val="79139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94434DB-E783-482F-9786-11E864C7E7B6}"/>
              </a:ext>
            </a:extLst>
          </p:cNvPr>
          <p:cNvSpPr txBox="1"/>
          <p:nvPr/>
        </p:nvSpPr>
        <p:spPr>
          <a:xfrm>
            <a:off x="552828" y="5278513"/>
            <a:ext cx="8038344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 환경 구성이 완료되면 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실행해서 코딩과 수정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(a)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통해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앱을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개발</a:t>
            </a:r>
            <a:endParaRPr lang="en-US" altLang="ko-KR" sz="14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코딩된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결과는 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AVD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출력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(b)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하고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개발자는 그 결과를 확인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(c)</a:t>
            </a:r>
            <a:endParaRPr lang="ko-KR" altLang="en-US" sz="14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77D0BC9-2623-4E3B-B4A7-A8047D9BE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6" y="1025490"/>
            <a:ext cx="7177008" cy="37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D29D7C1-9E4A-4B48-A6B6-0234EF1B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92796"/>
            <a:ext cx="724402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52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9397</TotalTime>
  <Words>2268</Words>
  <Application>Microsoft Office PowerPoint</Application>
  <PresentationFormat>화면 슬라이드 쇼(4:3)</PresentationFormat>
  <Paragraphs>229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8" baseType="lpstr">
      <vt:lpstr>AppleSDGothicNeo</vt:lpstr>
      <vt:lpstr>HY나무M</vt:lpstr>
      <vt:lpstr>Iropke Batang</vt:lpstr>
      <vt:lpstr>Nanum Gothic</vt:lpstr>
      <vt:lpstr>나눔고딕</vt:lpstr>
      <vt:lpstr>맑은 고딕</vt:lpstr>
      <vt:lpstr>함초롬돋움</vt:lpstr>
      <vt:lpstr>휴먼편지체</vt:lpstr>
      <vt:lpstr>Arial</vt:lpstr>
      <vt:lpstr>Noto Sans</vt:lpstr>
      <vt:lpstr>Times New Roman</vt:lpstr>
      <vt:lpstr>Tw Cen MT</vt:lpstr>
      <vt:lpstr>Wingdings</vt:lpstr>
      <vt:lpstr>Wingdings 2</vt:lpstr>
      <vt:lpstr>가을</vt:lpstr>
      <vt:lpstr>01.IntroAndroid (개발환경구축및설명)p19~40p</vt:lpstr>
      <vt:lpstr>스마트폰의 개요</vt:lpstr>
      <vt:lpstr>스마트폰의 운영체제</vt:lpstr>
      <vt:lpstr>스마트폰의 운영체제</vt:lpstr>
      <vt:lpstr>안드로이드 버전</vt:lpstr>
      <vt:lpstr>안드로이드에 대한 이해</vt:lpstr>
      <vt:lpstr>안드로이드에 대한 이해</vt:lpstr>
      <vt:lpstr>개발환경 구축</vt:lpstr>
      <vt:lpstr>개발환경 구축</vt:lpstr>
      <vt:lpstr>개발환경 구축</vt:lpstr>
      <vt:lpstr>개발환경 구축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시작메뉴</vt:lpstr>
      <vt:lpstr>안드로이드 스튜디오 새 프로젝트</vt:lpstr>
      <vt:lpstr>안드로이드 스튜디오 새 프로젝트</vt:lpstr>
      <vt:lpstr>안드로이드 스튜디오 새 프로젝트</vt:lpstr>
      <vt:lpstr>안드로이드 스튜디오 구성-코드 편집기</vt:lpstr>
      <vt:lpstr>안드로이드 스튜디오 구성-코드 편집기</vt:lpstr>
      <vt:lpstr>안드로이드 스튜디오 구성-코드 편집기</vt:lpstr>
      <vt:lpstr>안드로이드 스튜디오 구성-레이아웃 편집기</vt:lpstr>
      <vt:lpstr>안드로이드 스튜디오 구성-레이아웃 편집기</vt:lpstr>
      <vt:lpstr>안드로이드 스튜디오 구성-레이아웃 편집기</vt:lpstr>
      <vt:lpstr>안드로이드 스튜디오 구성-레이아웃 편집기</vt:lpstr>
      <vt:lpstr>안드로이드 스튜디오 구성-레이아웃 편집기</vt:lpstr>
      <vt:lpstr>안드로이드 스튜디오 구성</vt:lpstr>
      <vt:lpstr>안드로이드 스튜디오 구성</vt:lpstr>
      <vt:lpstr>안드로이드 스튜디오 구성</vt:lpstr>
      <vt:lpstr>안드로이드 스튜디오 구성-AVD</vt:lpstr>
      <vt:lpstr>안드로이드 스튜디오 구성-AVD</vt:lpstr>
      <vt:lpstr>안드로이드 스튜디오 구성-AVD</vt:lpstr>
      <vt:lpstr>안드로이드 스튜디오 구성-AVD</vt:lpstr>
      <vt:lpstr>안드로이드 스튜디오 구성-AVD</vt:lpstr>
      <vt:lpstr>안드로이드 스튜디오 구성-도구창</vt:lpstr>
      <vt:lpstr>안드로이드 스튜디오 구성-AVD</vt:lpstr>
      <vt:lpstr>안드로이드 스튜디오 구성-하단 도구창</vt:lpstr>
      <vt:lpstr>안드로이드 스튜디오 구성-하단 도구창</vt:lpstr>
      <vt:lpstr>안드로이드 스튜디오 단축키</vt:lpstr>
    </vt:vector>
  </TitlesOfParts>
  <Company>한성대학교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황기태</dc:creator>
  <cp:lastModifiedBy>youngmoon525</cp:lastModifiedBy>
  <cp:revision>1235</cp:revision>
  <dcterms:created xsi:type="dcterms:W3CDTF">2009-09-01T01:24:33Z</dcterms:created>
  <dcterms:modified xsi:type="dcterms:W3CDTF">2021-11-29T00:18:40Z</dcterms:modified>
</cp:coreProperties>
</file>